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sldIdLst>
    <p:sldId id="256" r:id="rId2"/>
    <p:sldId id="261" r:id="rId3"/>
    <p:sldId id="258" r:id="rId4"/>
    <p:sldId id="257" r:id="rId5"/>
    <p:sldId id="281" r:id="rId6"/>
    <p:sldId id="282" r:id="rId7"/>
    <p:sldId id="259" r:id="rId8"/>
    <p:sldId id="262" r:id="rId9"/>
    <p:sldId id="263" r:id="rId10"/>
    <p:sldId id="264" r:id="rId11"/>
    <p:sldId id="260" r:id="rId12"/>
    <p:sldId id="265" r:id="rId13"/>
    <p:sldId id="266" r:id="rId14"/>
    <p:sldId id="267" r:id="rId15"/>
    <p:sldId id="269" r:id="rId16"/>
    <p:sldId id="270" r:id="rId17"/>
    <p:sldId id="271" r:id="rId18"/>
    <p:sldId id="272" r:id="rId19"/>
    <p:sldId id="274" r:id="rId20"/>
    <p:sldId id="273" r:id="rId21"/>
    <p:sldId id="283" r:id="rId22"/>
    <p:sldId id="284" r:id="rId23"/>
    <p:sldId id="290" r:id="rId24"/>
    <p:sldId id="291" r:id="rId25"/>
    <p:sldId id="286" r:id="rId26"/>
    <p:sldId id="287" r:id="rId27"/>
    <p:sldId id="288" r:id="rId28"/>
    <p:sldId id="289" r:id="rId29"/>
    <p:sldId id="285" r:id="rId30"/>
    <p:sldId id="277" r:id="rId31"/>
    <p:sldId id="278" r:id="rId32"/>
    <p:sldId id="279" r:id="rId33"/>
    <p:sldId id="280" r:id="rId34"/>
    <p:sldId id="276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F573CC-B82D-4078-A502-3156E44D4B39}" type="doc">
      <dgm:prSet loTypeId="urn:microsoft.com/office/officeart/2005/8/layout/matrix3" loCatId="matrix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tr-TR"/>
        </a:p>
      </dgm:t>
    </dgm:pt>
    <dgm:pt modelId="{100D36A7-4AFD-4EE9-A076-AE1FCE0148E0}">
      <dgm:prSet phldrT="[Metin]" custT="1"/>
      <dgm:spPr/>
      <dgm:t>
        <a:bodyPr/>
        <a:lstStyle/>
        <a:p>
          <a:r>
            <a:rPr lang="tr-TR" sz="4400" dirty="0" smtClean="0"/>
            <a:t>G</a:t>
          </a:r>
        </a:p>
        <a:p>
          <a:r>
            <a:rPr lang="tr-TR" sz="2400" dirty="0" smtClean="0">
              <a:latin typeface="Times New Roman" pitchFamily="18" charset="0"/>
              <a:cs typeface="Times New Roman" pitchFamily="18" charset="0"/>
            </a:rPr>
            <a:t>GÜÇLÜ YANLAR</a:t>
          </a:r>
          <a:endParaRPr lang="tr-TR" sz="2400" dirty="0">
            <a:latin typeface="Times New Roman" pitchFamily="18" charset="0"/>
            <a:cs typeface="Times New Roman" pitchFamily="18" charset="0"/>
          </a:endParaRPr>
        </a:p>
      </dgm:t>
    </dgm:pt>
    <dgm:pt modelId="{F8F5E66A-105A-46D3-A14C-7A03D6264F56}" type="parTrans" cxnId="{918A1F92-B5C7-4AA5-A6FD-3D6FE7C3DC37}">
      <dgm:prSet/>
      <dgm:spPr/>
      <dgm:t>
        <a:bodyPr/>
        <a:lstStyle/>
        <a:p>
          <a:endParaRPr lang="tr-TR"/>
        </a:p>
      </dgm:t>
    </dgm:pt>
    <dgm:pt modelId="{F97F77AD-1D91-4CCE-AC37-B756DDA608A3}" type="sibTrans" cxnId="{918A1F92-B5C7-4AA5-A6FD-3D6FE7C3DC37}">
      <dgm:prSet/>
      <dgm:spPr/>
      <dgm:t>
        <a:bodyPr/>
        <a:lstStyle/>
        <a:p>
          <a:endParaRPr lang="tr-TR"/>
        </a:p>
      </dgm:t>
    </dgm:pt>
    <dgm:pt modelId="{5F7B3B13-EC8F-46B1-925A-5F0544719F1D}">
      <dgm:prSet phldrT="[Metin]" custT="1"/>
      <dgm:spPr/>
      <dgm:t>
        <a:bodyPr/>
        <a:lstStyle/>
        <a:p>
          <a:r>
            <a:rPr lang="tr-TR" sz="4400" dirty="0" smtClean="0"/>
            <a:t>Z</a:t>
          </a:r>
        </a:p>
        <a:p>
          <a:r>
            <a:rPr lang="tr-TR" sz="2400" dirty="0" smtClean="0">
              <a:latin typeface="Times New Roman" pitchFamily="18" charset="0"/>
              <a:cs typeface="Times New Roman" pitchFamily="18" charset="0"/>
            </a:rPr>
            <a:t>ZAYIF YANLAR</a:t>
          </a:r>
          <a:endParaRPr lang="tr-TR" sz="2400" dirty="0">
            <a:latin typeface="Times New Roman" pitchFamily="18" charset="0"/>
            <a:cs typeface="Times New Roman" pitchFamily="18" charset="0"/>
          </a:endParaRPr>
        </a:p>
      </dgm:t>
    </dgm:pt>
    <dgm:pt modelId="{7319DD61-90B8-4FE2-AAD1-38323F281CB4}" type="parTrans" cxnId="{F2E2A889-AE62-49A7-8505-E597CF590011}">
      <dgm:prSet/>
      <dgm:spPr/>
      <dgm:t>
        <a:bodyPr/>
        <a:lstStyle/>
        <a:p>
          <a:endParaRPr lang="tr-TR"/>
        </a:p>
      </dgm:t>
    </dgm:pt>
    <dgm:pt modelId="{79969033-9560-4A37-A1F4-56D0CE1E0250}" type="sibTrans" cxnId="{F2E2A889-AE62-49A7-8505-E597CF590011}">
      <dgm:prSet/>
      <dgm:spPr/>
      <dgm:t>
        <a:bodyPr/>
        <a:lstStyle/>
        <a:p>
          <a:endParaRPr lang="tr-TR"/>
        </a:p>
      </dgm:t>
    </dgm:pt>
    <dgm:pt modelId="{FBFF9BE8-15F0-464A-9D6C-4D983664C5A0}">
      <dgm:prSet phldrT="[Metin]" custT="1"/>
      <dgm:spPr/>
      <dgm:t>
        <a:bodyPr/>
        <a:lstStyle/>
        <a:p>
          <a:r>
            <a:rPr lang="tr-TR" sz="4400" dirty="0" smtClean="0"/>
            <a:t>F</a:t>
          </a:r>
        </a:p>
        <a:p>
          <a:r>
            <a:rPr lang="tr-TR" sz="2200" dirty="0" smtClean="0">
              <a:latin typeface="Times New Roman" pitchFamily="18" charset="0"/>
              <a:cs typeface="Times New Roman" pitchFamily="18" charset="0"/>
            </a:rPr>
            <a:t>FIRSATLAR</a:t>
          </a:r>
        </a:p>
      </dgm:t>
    </dgm:pt>
    <dgm:pt modelId="{FF98E661-B6F1-488D-AE7B-44E2D311E852}" type="parTrans" cxnId="{C88B3EDC-F735-4086-9AD1-B33B49FF45D2}">
      <dgm:prSet/>
      <dgm:spPr/>
      <dgm:t>
        <a:bodyPr/>
        <a:lstStyle/>
        <a:p>
          <a:endParaRPr lang="tr-TR"/>
        </a:p>
      </dgm:t>
    </dgm:pt>
    <dgm:pt modelId="{377F49DC-8B5F-4FC4-81B1-F3D8740500FA}" type="sibTrans" cxnId="{C88B3EDC-F735-4086-9AD1-B33B49FF45D2}">
      <dgm:prSet/>
      <dgm:spPr/>
      <dgm:t>
        <a:bodyPr/>
        <a:lstStyle/>
        <a:p>
          <a:endParaRPr lang="tr-TR"/>
        </a:p>
      </dgm:t>
    </dgm:pt>
    <dgm:pt modelId="{607D9AE3-ECE5-4D43-BCA9-A673FC628904}">
      <dgm:prSet phldrT="[Metin]" custT="1"/>
      <dgm:spPr/>
      <dgm:t>
        <a:bodyPr/>
        <a:lstStyle/>
        <a:p>
          <a:r>
            <a:rPr lang="tr-TR" sz="4400" dirty="0" smtClean="0"/>
            <a:t>T</a:t>
          </a:r>
        </a:p>
        <a:p>
          <a:r>
            <a:rPr lang="tr-TR" sz="2200" dirty="0" smtClean="0">
              <a:latin typeface="Times New Roman" pitchFamily="18" charset="0"/>
              <a:cs typeface="Times New Roman" pitchFamily="18" charset="0"/>
            </a:rPr>
            <a:t>TEHDİTLER</a:t>
          </a:r>
          <a:endParaRPr lang="tr-TR" sz="2200" dirty="0">
            <a:latin typeface="Times New Roman" pitchFamily="18" charset="0"/>
            <a:cs typeface="Times New Roman" pitchFamily="18" charset="0"/>
          </a:endParaRPr>
        </a:p>
      </dgm:t>
    </dgm:pt>
    <dgm:pt modelId="{FEBA9E83-3F88-4F21-AE15-9FFE4AAB3C30}" type="parTrans" cxnId="{D4A7AFD0-2EC6-4747-8751-1214CF0DCA37}">
      <dgm:prSet/>
      <dgm:spPr/>
      <dgm:t>
        <a:bodyPr/>
        <a:lstStyle/>
        <a:p>
          <a:endParaRPr lang="tr-TR"/>
        </a:p>
      </dgm:t>
    </dgm:pt>
    <dgm:pt modelId="{9F579FBB-B56E-4739-8FE6-6DB206D3209C}" type="sibTrans" cxnId="{D4A7AFD0-2EC6-4747-8751-1214CF0DCA37}">
      <dgm:prSet/>
      <dgm:spPr/>
      <dgm:t>
        <a:bodyPr/>
        <a:lstStyle/>
        <a:p>
          <a:endParaRPr lang="tr-TR"/>
        </a:p>
      </dgm:t>
    </dgm:pt>
    <dgm:pt modelId="{F8DBDC45-DF88-4E8D-BC5F-34B705A1A681}" type="pres">
      <dgm:prSet presAssocID="{ACF573CC-B82D-4078-A502-3156E44D4B39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DF724E14-FD97-4AF3-A669-C511D06384F6}" type="pres">
      <dgm:prSet presAssocID="{ACF573CC-B82D-4078-A502-3156E44D4B39}" presName="diamond" presStyleLbl="bgShp" presStyleIdx="0" presStyleCnt="1"/>
      <dgm:spPr/>
    </dgm:pt>
    <dgm:pt modelId="{34979816-C604-470F-BB8A-3A953BF6D6B6}" type="pres">
      <dgm:prSet presAssocID="{ACF573CC-B82D-4078-A502-3156E44D4B39}" presName="quad1" presStyleLbl="node1" presStyleIdx="0" presStyleCnt="4" custScaleX="124476" custScaleY="102759" custLinFactNeighborX="-8392" custLinFactNeighborY="234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AB9C7E-2921-487F-955B-BAC8776C3CC8}" type="pres">
      <dgm:prSet presAssocID="{ACF573CC-B82D-4078-A502-3156E44D4B39}" presName="quad2" presStyleLbl="node1" presStyleIdx="1" presStyleCnt="4" custScaleX="120760" custScaleY="99267" custLinFactNeighborX="4079" custLinFactNeighborY="13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78EA83F-47F4-4D7B-8C02-90361957432B}" type="pres">
      <dgm:prSet presAssocID="{ACF573CC-B82D-4078-A502-3156E44D4B39}" presName="quad3" presStyleLbl="node1" presStyleIdx="2" presStyleCnt="4" custScaleX="116316" custScaleY="93198" custLinFactNeighborX="-10380" custLinFactNeighborY="-39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0DDE59B-A3BE-4F93-A612-7B24601BF70C}" type="pres">
      <dgm:prSet presAssocID="{ACF573CC-B82D-4078-A502-3156E44D4B39}" presName="quad4" presStyleLbl="node1" presStyleIdx="3" presStyleCnt="4" custScaleX="120760" custScaleY="94233" custLinFactNeighborX="6534" custLinFactNeighborY="-39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4A7AFD0-2EC6-4747-8751-1214CF0DCA37}" srcId="{ACF573CC-B82D-4078-A502-3156E44D4B39}" destId="{607D9AE3-ECE5-4D43-BCA9-A673FC628904}" srcOrd="3" destOrd="0" parTransId="{FEBA9E83-3F88-4F21-AE15-9FFE4AAB3C30}" sibTransId="{9F579FBB-B56E-4739-8FE6-6DB206D3209C}"/>
    <dgm:cxn modelId="{AF28AB2C-E28C-44BE-AA4A-BF2DBB3C6BB6}" type="presOf" srcId="{FBFF9BE8-15F0-464A-9D6C-4D983664C5A0}" destId="{E78EA83F-47F4-4D7B-8C02-90361957432B}" srcOrd="0" destOrd="0" presId="urn:microsoft.com/office/officeart/2005/8/layout/matrix3"/>
    <dgm:cxn modelId="{435BD561-D04A-4126-AF07-8049BDE92AE8}" type="presOf" srcId="{607D9AE3-ECE5-4D43-BCA9-A673FC628904}" destId="{70DDE59B-A3BE-4F93-A612-7B24601BF70C}" srcOrd="0" destOrd="0" presId="urn:microsoft.com/office/officeart/2005/8/layout/matrix3"/>
    <dgm:cxn modelId="{F55647F8-1756-41F6-BC44-6EFB9F221202}" type="presOf" srcId="{ACF573CC-B82D-4078-A502-3156E44D4B39}" destId="{F8DBDC45-DF88-4E8D-BC5F-34B705A1A681}" srcOrd="0" destOrd="0" presId="urn:microsoft.com/office/officeart/2005/8/layout/matrix3"/>
    <dgm:cxn modelId="{F2E2A889-AE62-49A7-8505-E597CF590011}" srcId="{ACF573CC-B82D-4078-A502-3156E44D4B39}" destId="{5F7B3B13-EC8F-46B1-925A-5F0544719F1D}" srcOrd="1" destOrd="0" parTransId="{7319DD61-90B8-4FE2-AAD1-38323F281CB4}" sibTransId="{79969033-9560-4A37-A1F4-56D0CE1E0250}"/>
    <dgm:cxn modelId="{006B8B7B-5A63-4C92-A334-20B04F651428}" type="presOf" srcId="{5F7B3B13-EC8F-46B1-925A-5F0544719F1D}" destId="{BCAB9C7E-2921-487F-955B-BAC8776C3CC8}" srcOrd="0" destOrd="0" presId="urn:microsoft.com/office/officeart/2005/8/layout/matrix3"/>
    <dgm:cxn modelId="{C88B3EDC-F735-4086-9AD1-B33B49FF45D2}" srcId="{ACF573CC-B82D-4078-A502-3156E44D4B39}" destId="{FBFF9BE8-15F0-464A-9D6C-4D983664C5A0}" srcOrd="2" destOrd="0" parTransId="{FF98E661-B6F1-488D-AE7B-44E2D311E852}" sibTransId="{377F49DC-8B5F-4FC4-81B1-F3D8740500FA}"/>
    <dgm:cxn modelId="{918A1F92-B5C7-4AA5-A6FD-3D6FE7C3DC37}" srcId="{ACF573CC-B82D-4078-A502-3156E44D4B39}" destId="{100D36A7-4AFD-4EE9-A076-AE1FCE0148E0}" srcOrd="0" destOrd="0" parTransId="{F8F5E66A-105A-46D3-A14C-7A03D6264F56}" sibTransId="{F97F77AD-1D91-4CCE-AC37-B756DDA608A3}"/>
    <dgm:cxn modelId="{21A7C3F9-C1F5-441F-9E83-9794426ABE7C}" type="presOf" srcId="{100D36A7-4AFD-4EE9-A076-AE1FCE0148E0}" destId="{34979816-C604-470F-BB8A-3A953BF6D6B6}" srcOrd="0" destOrd="0" presId="urn:microsoft.com/office/officeart/2005/8/layout/matrix3"/>
    <dgm:cxn modelId="{E4A957F0-922A-42F9-99E6-2698C371425C}" type="presParOf" srcId="{F8DBDC45-DF88-4E8D-BC5F-34B705A1A681}" destId="{DF724E14-FD97-4AF3-A669-C511D06384F6}" srcOrd="0" destOrd="0" presId="urn:microsoft.com/office/officeart/2005/8/layout/matrix3"/>
    <dgm:cxn modelId="{C7B77714-BAE4-4418-BAF0-E6E6FA74B84C}" type="presParOf" srcId="{F8DBDC45-DF88-4E8D-BC5F-34B705A1A681}" destId="{34979816-C604-470F-BB8A-3A953BF6D6B6}" srcOrd="1" destOrd="0" presId="urn:microsoft.com/office/officeart/2005/8/layout/matrix3"/>
    <dgm:cxn modelId="{C0D56444-F38F-41DB-84F7-88DCC61C9CC7}" type="presParOf" srcId="{F8DBDC45-DF88-4E8D-BC5F-34B705A1A681}" destId="{BCAB9C7E-2921-487F-955B-BAC8776C3CC8}" srcOrd="2" destOrd="0" presId="urn:microsoft.com/office/officeart/2005/8/layout/matrix3"/>
    <dgm:cxn modelId="{7C0B4142-26C7-43E2-AF42-92CB020FCEFE}" type="presParOf" srcId="{F8DBDC45-DF88-4E8D-BC5F-34B705A1A681}" destId="{E78EA83F-47F4-4D7B-8C02-90361957432B}" srcOrd="3" destOrd="0" presId="urn:microsoft.com/office/officeart/2005/8/layout/matrix3"/>
    <dgm:cxn modelId="{E44E372A-08CE-43B2-9674-8EF3BEAABA1F}" type="presParOf" srcId="{F8DBDC45-DF88-4E8D-BC5F-34B705A1A681}" destId="{70DDE59B-A3BE-4F93-A612-7B24601BF70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AF6A40-746E-45E1-9925-448190FFBCA3}" type="doc">
      <dgm:prSet loTypeId="urn:microsoft.com/office/officeart/2005/8/layout/pyramid1" loCatId="pyramid" qsTypeId="urn:microsoft.com/office/officeart/2009/2/quickstyle/3d8" qsCatId="3D" csTypeId="urn:microsoft.com/office/officeart/2005/8/colors/accent2_2" csCatId="accent2" phldr="1"/>
      <dgm:spPr/>
    </dgm:pt>
    <dgm:pt modelId="{CDAAC180-7E8D-49D3-AAAA-58D83694CECF}">
      <dgm:prSet phldrT="[Metin]" custT="1"/>
      <dgm:spPr/>
      <dgm:t>
        <a:bodyPr/>
        <a:lstStyle/>
        <a:p>
          <a:r>
            <a:rPr lang="tr-TR" sz="3600" dirty="0" smtClean="0"/>
            <a:t>MİSYON</a:t>
          </a:r>
          <a:endParaRPr lang="tr-TR" sz="3600" dirty="0"/>
        </a:p>
      </dgm:t>
    </dgm:pt>
    <dgm:pt modelId="{1896A769-C8B0-4733-9E4C-62928E9C4E9C}" type="parTrans" cxnId="{16B901BD-F6C6-4C74-9FBB-DDD538AC63B8}">
      <dgm:prSet/>
      <dgm:spPr/>
      <dgm:t>
        <a:bodyPr/>
        <a:lstStyle/>
        <a:p>
          <a:endParaRPr lang="tr-TR"/>
        </a:p>
      </dgm:t>
    </dgm:pt>
    <dgm:pt modelId="{142655F8-AB86-4B63-A6A7-35D544372648}" type="sibTrans" cxnId="{16B901BD-F6C6-4C74-9FBB-DDD538AC63B8}">
      <dgm:prSet/>
      <dgm:spPr/>
      <dgm:t>
        <a:bodyPr/>
        <a:lstStyle/>
        <a:p>
          <a:endParaRPr lang="tr-TR"/>
        </a:p>
      </dgm:t>
    </dgm:pt>
    <dgm:pt modelId="{8AC4EA93-7C25-4022-A73B-658644B9211D}">
      <dgm:prSet phldrT="[Metin]"/>
      <dgm:spPr/>
      <dgm:t>
        <a:bodyPr/>
        <a:lstStyle/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VİZYON</a:t>
          </a:r>
          <a:endParaRPr lang="tr-TR" dirty="0">
            <a:latin typeface="Times New Roman" pitchFamily="18" charset="0"/>
            <a:cs typeface="Times New Roman" pitchFamily="18" charset="0"/>
          </a:endParaRPr>
        </a:p>
      </dgm:t>
    </dgm:pt>
    <dgm:pt modelId="{AF0F5A68-96E0-4CF0-854D-89BE8E86CD8A}" type="parTrans" cxnId="{1BEB3968-D5DE-446E-BCE4-938FA35A16E0}">
      <dgm:prSet/>
      <dgm:spPr/>
      <dgm:t>
        <a:bodyPr/>
        <a:lstStyle/>
        <a:p>
          <a:endParaRPr lang="tr-TR"/>
        </a:p>
      </dgm:t>
    </dgm:pt>
    <dgm:pt modelId="{0154D2B3-FCAA-421B-93FD-414C12FE0074}" type="sibTrans" cxnId="{1BEB3968-D5DE-446E-BCE4-938FA35A16E0}">
      <dgm:prSet/>
      <dgm:spPr/>
      <dgm:t>
        <a:bodyPr/>
        <a:lstStyle/>
        <a:p>
          <a:endParaRPr lang="tr-TR"/>
        </a:p>
      </dgm:t>
    </dgm:pt>
    <dgm:pt modelId="{21BDD1FD-1684-4A46-A25C-330C781673AD}">
      <dgm:prSet phldrT="[Metin]"/>
      <dgm:spPr/>
      <dgm:t>
        <a:bodyPr/>
        <a:lstStyle/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GENEL HEDEFLER</a:t>
          </a:r>
          <a:endParaRPr lang="tr-TR" dirty="0">
            <a:latin typeface="Times New Roman" pitchFamily="18" charset="0"/>
            <a:cs typeface="Times New Roman" pitchFamily="18" charset="0"/>
          </a:endParaRPr>
        </a:p>
      </dgm:t>
    </dgm:pt>
    <dgm:pt modelId="{29A2DBDC-7720-4316-95B4-6F1966C6F531}" type="parTrans" cxnId="{BAACBDDD-54BF-48F9-94C2-1F16C24A72AD}">
      <dgm:prSet/>
      <dgm:spPr/>
      <dgm:t>
        <a:bodyPr/>
        <a:lstStyle/>
        <a:p>
          <a:endParaRPr lang="tr-TR"/>
        </a:p>
      </dgm:t>
    </dgm:pt>
    <dgm:pt modelId="{D2B45E1E-5B5A-4070-B01E-4832BE64B2C1}" type="sibTrans" cxnId="{BAACBDDD-54BF-48F9-94C2-1F16C24A72AD}">
      <dgm:prSet/>
      <dgm:spPr/>
      <dgm:t>
        <a:bodyPr/>
        <a:lstStyle/>
        <a:p>
          <a:endParaRPr lang="tr-TR"/>
        </a:p>
      </dgm:t>
    </dgm:pt>
    <dgm:pt modelId="{E9E8BD67-4F3D-486E-BC1B-FE9B96DD3206}">
      <dgm:prSet/>
      <dgm:spPr/>
      <dgm:t>
        <a:bodyPr/>
        <a:lstStyle/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BİRİM HEDEFLERİ</a:t>
          </a:r>
          <a:endParaRPr lang="tr-TR" dirty="0">
            <a:latin typeface="Times New Roman" pitchFamily="18" charset="0"/>
            <a:cs typeface="Times New Roman" pitchFamily="18" charset="0"/>
          </a:endParaRPr>
        </a:p>
      </dgm:t>
    </dgm:pt>
    <dgm:pt modelId="{B73BF535-1478-4A15-AAD6-573F481B15DE}" type="parTrans" cxnId="{E6185E2D-525C-4E2F-B125-191C5CB88EBC}">
      <dgm:prSet/>
      <dgm:spPr/>
      <dgm:t>
        <a:bodyPr/>
        <a:lstStyle/>
        <a:p>
          <a:endParaRPr lang="tr-TR"/>
        </a:p>
      </dgm:t>
    </dgm:pt>
    <dgm:pt modelId="{B1CC33E0-0FC5-4C7E-ABBF-9CAC158C330E}" type="sibTrans" cxnId="{E6185E2D-525C-4E2F-B125-191C5CB88EBC}">
      <dgm:prSet/>
      <dgm:spPr/>
      <dgm:t>
        <a:bodyPr/>
        <a:lstStyle/>
        <a:p>
          <a:endParaRPr lang="tr-TR"/>
        </a:p>
      </dgm:t>
    </dgm:pt>
    <dgm:pt modelId="{0066517D-46AE-4448-9FBA-7D68E183F2A2}">
      <dgm:prSet/>
      <dgm:spPr/>
      <dgm:t>
        <a:bodyPr/>
        <a:lstStyle/>
        <a:p>
          <a:r>
            <a:rPr lang="tr-TR" dirty="0" smtClean="0">
              <a:latin typeface="Times New Roman" pitchFamily="18" charset="0"/>
              <a:cs typeface="Times New Roman" pitchFamily="18" charset="0"/>
            </a:rPr>
            <a:t>BİREYSEL HEDEFLER</a:t>
          </a:r>
          <a:endParaRPr lang="tr-TR" dirty="0">
            <a:latin typeface="Times New Roman" pitchFamily="18" charset="0"/>
            <a:cs typeface="Times New Roman" pitchFamily="18" charset="0"/>
          </a:endParaRPr>
        </a:p>
      </dgm:t>
    </dgm:pt>
    <dgm:pt modelId="{68EEE97D-1BAB-4E32-A409-251D5D22ED19}" type="parTrans" cxnId="{3FE8A04A-051D-4819-95DC-E3BBA4838A1A}">
      <dgm:prSet/>
      <dgm:spPr/>
      <dgm:t>
        <a:bodyPr/>
        <a:lstStyle/>
        <a:p>
          <a:endParaRPr lang="tr-TR"/>
        </a:p>
      </dgm:t>
    </dgm:pt>
    <dgm:pt modelId="{732FB71B-D997-41F7-8244-90100F2660FC}" type="sibTrans" cxnId="{3FE8A04A-051D-4819-95DC-E3BBA4838A1A}">
      <dgm:prSet/>
      <dgm:spPr/>
      <dgm:t>
        <a:bodyPr/>
        <a:lstStyle/>
        <a:p>
          <a:endParaRPr lang="tr-TR"/>
        </a:p>
      </dgm:t>
    </dgm:pt>
    <dgm:pt modelId="{7015F13F-A5C3-499C-A2AC-62E80C7D8A86}" type="pres">
      <dgm:prSet presAssocID="{AAAF6A40-746E-45E1-9925-448190FFBCA3}" presName="Name0" presStyleCnt="0">
        <dgm:presLayoutVars>
          <dgm:dir/>
          <dgm:animLvl val="lvl"/>
          <dgm:resizeHandles val="exact"/>
        </dgm:presLayoutVars>
      </dgm:prSet>
      <dgm:spPr/>
    </dgm:pt>
    <dgm:pt modelId="{02D2A51C-0684-4E5F-ADA6-E77C66E8C423}" type="pres">
      <dgm:prSet presAssocID="{CDAAC180-7E8D-49D3-AAAA-58D83694CECF}" presName="Name8" presStyleCnt="0"/>
      <dgm:spPr/>
    </dgm:pt>
    <dgm:pt modelId="{785CB399-A12C-4808-BD2E-D20F8B09A0C3}" type="pres">
      <dgm:prSet presAssocID="{CDAAC180-7E8D-49D3-AAAA-58D83694CECF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A5B29F3-5788-4B5D-9729-D11D9A92BB74}" type="pres">
      <dgm:prSet presAssocID="{CDAAC180-7E8D-49D3-AAAA-58D83694CEC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E5E0C64-5FF6-430F-BB7E-261AB0612281}" type="pres">
      <dgm:prSet presAssocID="{8AC4EA93-7C25-4022-A73B-658644B9211D}" presName="Name8" presStyleCnt="0"/>
      <dgm:spPr/>
    </dgm:pt>
    <dgm:pt modelId="{89B2389E-FE7F-4463-A92A-4812DBB99610}" type="pres">
      <dgm:prSet presAssocID="{8AC4EA93-7C25-4022-A73B-658644B9211D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799F04E-24A7-48CC-99C3-5A83230BAECA}" type="pres">
      <dgm:prSet presAssocID="{8AC4EA93-7C25-4022-A73B-658644B9211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73BE561-1226-4E04-998F-9A25FB4A6625}" type="pres">
      <dgm:prSet presAssocID="{21BDD1FD-1684-4A46-A25C-330C781673AD}" presName="Name8" presStyleCnt="0"/>
      <dgm:spPr/>
    </dgm:pt>
    <dgm:pt modelId="{F7164A8D-98F2-4E88-B6C4-1EA419072ED0}" type="pres">
      <dgm:prSet presAssocID="{21BDD1FD-1684-4A46-A25C-330C781673AD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26EE48D-47AE-4406-83B7-EBFA848EFE7D}" type="pres">
      <dgm:prSet presAssocID="{21BDD1FD-1684-4A46-A25C-330C781673A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A6FC8E3-1874-49A6-82C6-3DC38BD53775}" type="pres">
      <dgm:prSet presAssocID="{E9E8BD67-4F3D-486E-BC1B-FE9B96DD3206}" presName="Name8" presStyleCnt="0"/>
      <dgm:spPr/>
    </dgm:pt>
    <dgm:pt modelId="{C3D0844B-6E4C-4211-A7D2-A95631495DB5}" type="pres">
      <dgm:prSet presAssocID="{E9E8BD67-4F3D-486E-BC1B-FE9B96DD3206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E544537-1189-46D5-A9F7-C04425305922}" type="pres">
      <dgm:prSet presAssocID="{E9E8BD67-4F3D-486E-BC1B-FE9B96DD320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7D0EE45-E643-4C63-BA59-6518509AFD8F}" type="pres">
      <dgm:prSet presAssocID="{0066517D-46AE-4448-9FBA-7D68E183F2A2}" presName="Name8" presStyleCnt="0"/>
      <dgm:spPr/>
    </dgm:pt>
    <dgm:pt modelId="{30330DDB-1B80-409E-BF24-9E0CD39D055A}" type="pres">
      <dgm:prSet presAssocID="{0066517D-46AE-4448-9FBA-7D68E183F2A2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81CFF0F-272E-4AD2-A3AB-E9AE1749A0D1}" type="pres">
      <dgm:prSet presAssocID="{0066517D-46AE-4448-9FBA-7D68E183F2A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C1BCA7A-DF99-48E9-81F3-B66F646D9DE9}" type="presOf" srcId="{8AC4EA93-7C25-4022-A73B-658644B9211D}" destId="{89B2389E-FE7F-4463-A92A-4812DBB99610}" srcOrd="0" destOrd="0" presId="urn:microsoft.com/office/officeart/2005/8/layout/pyramid1"/>
    <dgm:cxn modelId="{DC522585-F461-4FB5-92D9-9DC0F8E54688}" type="presOf" srcId="{21BDD1FD-1684-4A46-A25C-330C781673AD}" destId="{726EE48D-47AE-4406-83B7-EBFA848EFE7D}" srcOrd="1" destOrd="0" presId="urn:microsoft.com/office/officeart/2005/8/layout/pyramid1"/>
    <dgm:cxn modelId="{E6185E2D-525C-4E2F-B125-191C5CB88EBC}" srcId="{AAAF6A40-746E-45E1-9925-448190FFBCA3}" destId="{E9E8BD67-4F3D-486E-BC1B-FE9B96DD3206}" srcOrd="3" destOrd="0" parTransId="{B73BF535-1478-4A15-AAD6-573F481B15DE}" sibTransId="{B1CC33E0-0FC5-4C7E-ABBF-9CAC158C330E}"/>
    <dgm:cxn modelId="{3FE8A04A-051D-4819-95DC-E3BBA4838A1A}" srcId="{AAAF6A40-746E-45E1-9925-448190FFBCA3}" destId="{0066517D-46AE-4448-9FBA-7D68E183F2A2}" srcOrd="4" destOrd="0" parTransId="{68EEE97D-1BAB-4E32-A409-251D5D22ED19}" sibTransId="{732FB71B-D997-41F7-8244-90100F2660FC}"/>
    <dgm:cxn modelId="{04965987-AC49-46A5-9104-4F0C05D86FF4}" type="presOf" srcId="{0066517D-46AE-4448-9FBA-7D68E183F2A2}" destId="{30330DDB-1B80-409E-BF24-9E0CD39D055A}" srcOrd="0" destOrd="0" presId="urn:microsoft.com/office/officeart/2005/8/layout/pyramid1"/>
    <dgm:cxn modelId="{6F538895-421F-47ED-AE7A-CC90D3763341}" type="presOf" srcId="{E9E8BD67-4F3D-486E-BC1B-FE9B96DD3206}" destId="{C3D0844B-6E4C-4211-A7D2-A95631495DB5}" srcOrd="0" destOrd="0" presId="urn:microsoft.com/office/officeart/2005/8/layout/pyramid1"/>
    <dgm:cxn modelId="{3D647E34-B35A-4D90-800E-E49C853C3FE5}" type="presOf" srcId="{CDAAC180-7E8D-49D3-AAAA-58D83694CECF}" destId="{785CB399-A12C-4808-BD2E-D20F8B09A0C3}" srcOrd="0" destOrd="0" presId="urn:microsoft.com/office/officeart/2005/8/layout/pyramid1"/>
    <dgm:cxn modelId="{5A222E59-88DD-4278-918C-65CD8B53C641}" type="presOf" srcId="{0066517D-46AE-4448-9FBA-7D68E183F2A2}" destId="{681CFF0F-272E-4AD2-A3AB-E9AE1749A0D1}" srcOrd="1" destOrd="0" presId="urn:microsoft.com/office/officeart/2005/8/layout/pyramid1"/>
    <dgm:cxn modelId="{16B901BD-F6C6-4C74-9FBB-DDD538AC63B8}" srcId="{AAAF6A40-746E-45E1-9925-448190FFBCA3}" destId="{CDAAC180-7E8D-49D3-AAAA-58D83694CECF}" srcOrd="0" destOrd="0" parTransId="{1896A769-C8B0-4733-9E4C-62928E9C4E9C}" sibTransId="{142655F8-AB86-4B63-A6A7-35D544372648}"/>
    <dgm:cxn modelId="{782454EC-90D1-4643-A91F-E4AAB597AB5F}" type="presOf" srcId="{E9E8BD67-4F3D-486E-BC1B-FE9B96DD3206}" destId="{AE544537-1189-46D5-A9F7-C04425305922}" srcOrd="1" destOrd="0" presId="urn:microsoft.com/office/officeart/2005/8/layout/pyramid1"/>
    <dgm:cxn modelId="{1BEB3968-D5DE-446E-BCE4-938FA35A16E0}" srcId="{AAAF6A40-746E-45E1-9925-448190FFBCA3}" destId="{8AC4EA93-7C25-4022-A73B-658644B9211D}" srcOrd="1" destOrd="0" parTransId="{AF0F5A68-96E0-4CF0-854D-89BE8E86CD8A}" sibTransId="{0154D2B3-FCAA-421B-93FD-414C12FE0074}"/>
    <dgm:cxn modelId="{523F7A74-67D6-4B1E-87E6-B3D55462DA67}" type="presOf" srcId="{AAAF6A40-746E-45E1-9925-448190FFBCA3}" destId="{7015F13F-A5C3-499C-A2AC-62E80C7D8A86}" srcOrd="0" destOrd="0" presId="urn:microsoft.com/office/officeart/2005/8/layout/pyramid1"/>
    <dgm:cxn modelId="{F6AB63B2-ABFA-4FDA-B7F6-FEF1E1510AFB}" type="presOf" srcId="{21BDD1FD-1684-4A46-A25C-330C781673AD}" destId="{F7164A8D-98F2-4E88-B6C4-1EA419072ED0}" srcOrd="0" destOrd="0" presId="urn:microsoft.com/office/officeart/2005/8/layout/pyramid1"/>
    <dgm:cxn modelId="{BAACBDDD-54BF-48F9-94C2-1F16C24A72AD}" srcId="{AAAF6A40-746E-45E1-9925-448190FFBCA3}" destId="{21BDD1FD-1684-4A46-A25C-330C781673AD}" srcOrd="2" destOrd="0" parTransId="{29A2DBDC-7720-4316-95B4-6F1966C6F531}" sibTransId="{D2B45E1E-5B5A-4070-B01E-4832BE64B2C1}"/>
    <dgm:cxn modelId="{C71A6636-3DA1-4FF6-B1B3-12C05A7DFB64}" type="presOf" srcId="{8AC4EA93-7C25-4022-A73B-658644B9211D}" destId="{1799F04E-24A7-48CC-99C3-5A83230BAECA}" srcOrd="1" destOrd="0" presId="urn:microsoft.com/office/officeart/2005/8/layout/pyramid1"/>
    <dgm:cxn modelId="{AC5DE453-AC6D-496C-B0DD-2D4621CA6B02}" type="presOf" srcId="{CDAAC180-7E8D-49D3-AAAA-58D83694CECF}" destId="{DA5B29F3-5788-4B5D-9729-D11D9A92BB74}" srcOrd="1" destOrd="0" presId="urn:microsoft.com/office/officeart/2005/8/layout/pyramid1"/>
    <dgm:cxn modelId="{AE06AD60-8E01-4262-8626-1E07FD30584A}" type="presParOf" srcId="{7015F13F-A5C3-499C-A2AC-62E80C7D8A86}" destId="{02D2A51C-0684-4E5F-ADA6-E77C66E8C423}" srcOrd="0" destOrd="0" presId="urn:microsoft.com/office/officeart/2005/8/layout/pyramid1"/>
    <dgm:cxn modelId="{453547F1-A55C-47E1-A917-9B1F54F9AFFD}" type="presParOf" srcId="{02D2A51C-0684-4E5F-ADA6-E77C66E8C423}" destId="{785CB399-A12C-4808-BD2E-D20F8B09A0C3}" srcOrd="0" destOrd="0" presId="urn:microsoft.com/office/officeart/2005/8/layout/pyramid1"/>
    <dgm:cxn modelId="{02598CD9-24E5-41A6-BB63-D816C1D7BC56}" type="presParOf" srcId="{02D2A51C-0684-4E5F-ADA6-E77C66E8C423}" destId="{DA5B29F3-5788-4B5D-9729-D11D9A92BB74}" srcOrd="1" destOrd="0" presId="urn:microsoft.com/office/officeart/2005/8/layout/pyramid1"/>
    <dgm:cxn modelId="{732FE192-B62D-4991-B8A9-DF3A428A0390}" type="presParOf" srcId="{7015F13F-A5C3-499C-A2AC-62E80C7D8A86}" destId="{7E5E0C64-5FF6-430F-BB7E-261AB0612281}" srcOrd="1" destOrd="0" presId="urn:microsoft.com/office/officeart/2005/8/layout/pyramid1"/>
    <dgm:cxn modelId="{79302597-812D-4D5A-86DF-D27ACD54C290}" type="presParOf" srcId="{7E5E0C64-5FF6-430F-BB7E-261AB0612281}" destId="{89B2389E-FE7F-4463-A92A-4812DBB99610}" srcOrd="0" destOrd="0" presId="urn:microsoft.com/office/officeart/2005/8/layout/pyramid1"/>
    <dgm:cxn modelId="{E9CB94BC-E325-48D3-B06D-9399351D94A0}" type="presParOf" srcId="{7E5E0C64-5FF6-430F-BB7E-261AB0612281}" destId="{1799F04E-24A7-48CC-99C3-5A83230BAECA}" srcOrd="1" destOrd="0" presId="urn:microsoft.com/office/officeart/2005/8/layout/pyramid1"/>
    <dgm:cxn modelId="{E7E1DB30-E149-4571-A717-435181B9C696}" type="presParOf" srcId="{7015F13F-A5C3-499C-A2AC-62E80C7D8A86}" destId="{B73BE561-1226-4E04-998F-9A25FB4A6625}" srcOrd="2" destOrd="0" presId="urn:microsoft.com/office/officeart/2005/8/layout/pyramid1"/>
    <dgm:cxn modelId="{C11F0A3A-503A-4FFF-83CB-A34AD8149E3D}" type="presParOf" srcId="{B73BE561-1226-4E04-998F-9A25FB4A6625}" destId="{F7164A8D-98F2-4E88-B6C4-1EA419072ED0}" srcOrd="0" destOrd="0" presId="urn:microsoft.com/office/officeart/2005/8/layout/pyramid1"/>
    <dgm:cxn modelId="{6C954EA2-B249-4172-B544-D48B392E1D01}" type="presParOf" srcId="{B73BE561-1226-4E04-998F-9A25FB4A6625}" destId="{726EE48D-47AE-4406-83B7-EBFA848EFE7D}" srcOrd="1" destOrd="0" presId="urn:microsoft.com/office/officeart/2005/8/layout/pyramid1"/>
    <dgm:cxn modelId="{B65D8B13-043C-481B-ACE7-E6C7CA67572D}" type="presParOf" srcId="{7015F13F-A5C3-499C-A2AC-62E80C7D8A86}" destId="{AA6FC8E3-1874-49A6-82C6-3DC38BD53775}" srcOrd="3" destOrd="0" presId="urn:microsoft.com/office/officeart/2005/8/layout/pyramid1"/>
    <dgm:cxn modelId="{04663F64-6361-4929-A96E-6A3F340DFB8B}" type="presParOf" srcId="{AA6FC8E3-1874-49A6-82C6-3DC38BD53775}" destId="{C3D0844B-6E4C-4211-A7D2-A95631495DB5}" srcOrd="0" destOrd="0" presId="urn:microsoft.com/office/officeart/2005/8/layout/pyramid1"/>
    <dgm:cxn modelId="{FC99A253-6B9F-445A-B5DF-0ABB3F76581A}" type="presParOf" srcId="{AA6FC8E3-1874-49A6-82C6-3DC38BD53775}" destId="{AE544537-1189-46D5-A9F7-C04425305922}" srcOrd="1" destOrd="0" presId="urn:microsoft.com/office/officeart/2005/8/layout/pyramid1"/>
    <dgm:cxn modelId="{57A1FDB3-039C-4A65-AAF5-511CCE6B8228}" type="presParOf" srcId="{7015F13F-A5C3-499C-A2AC-62E80C7D8A86}" destId="{27D0EE45-E643-4C63-BA59-6518509AFD8F}" srcOrd="4" destOrd="0" presId="urn:microsoft.com/office/officeart/2005/8/layout/pyramid1"/>
    <dgm:cxn modelId="{3D006BBD-EBCB-4F51-B27D-5892B5D04A78}" type="presParOf" srcId="{27D0EE45-E643-4C63-BA59-6518509AFD8F}" destId="{30330DDB-1B80-409E-BF24-9E0CD39D055A}" srcOrd="0" destOrd="0" presId="urn:microsoft.com/office/officeart/2005/8/layout/pyramid1"/>
    <dgm:cxn modelId="{B04223A6-7D66-4EBB-BF5D-0C7B22C63C6D}" type="presParOf" srcId="{27D0EE45-E643-4C63-BA59-6518509AFD8F}" destId="{681CFF0F-272E-4AD2-A3AB-E9AE1749A0D1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724E14-FD97-4AF3-A669-C511D06384F6}">
      <dsp:nvSpPr>
        <dsp:cNvPr id="0" name=""/>
        <dsp:cNvSpPr/>
      </dsp:nvSpPr>
      <dsp:spPr>
        <a:xfrm>
          <a:off x="1851818" y="0"/>
          <a:ext cx="4525963" cy="4525963"/>
        </a:xfrm>
        <a:prstGeom prst="diamond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34979816-C604-470F-BB8A-3A953BF6D6B6}">
      <dsp:nvSpPr>
        <dsp:cNvPr id="0" name=""/>
        <dsp:cNvSpPr/>
      </dsp:nvSpPr>
      <dsp:spPr>
        <a:xfrm>
          <a:off x="1917639" y="447026"/>
          <a:ext cx="2197157" cy="18138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G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latin typeface="Times New Roman" pitchFamily="18" charset="0"/>
              <a:cs typeface="Times New Roman" pitchFamily="18" charset="0"/>
            </a:rPr>
            <a:t>GÜÇLÜ YANLAR</a:t>
          </a:r>
          <a:endParaRPr lang="tr-TR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006183" y="535570"/>
        <a:ext cx="2020069" cy="1636737"/>
      </dsp:txXfrm>
    </dsp:sp>
    <dsp:sp modelId="{BCAB9C7E-2921-487F-955B-BAC8776C3CC8}">
      <dsp:nvSpPr>
        <dsp:cNvPr id="0" name=""/>
        <dsp:cNvSpPr/>
      </dsp:nvSpPr>
      <dsp:spPr>
        <a:xfrm>
          <a:off x="4071468" y="454184"/>
          <a:ext cx="2131565" cy="1752187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Z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latin typeface="Times New Roman" pitchFamily="18" charset="0"/>
              <a:cs typeface="Times New Roman" pitchFamily="18" charset="0"/>
            </a:rPr>
            <a:t>ZAYIF YANLAR</a:t>
          </a:r>
          <a:endParaRPr lang="tr-TR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57003" y="539719"/>
        <a:ext cx="1960495" cy="1581117"/>
      </dsp:txXfrm>
    </dsp:sp>
    <dsp:sp modelId="{E78EA83F-47F4-4D7B-8C02-90361957432B}">
      <dsp:nvSpPr>
        <dsp:cNvPr id="0" name=""/>
        <dsp:cNvSpPr/>
      </dsp:nvSpPr>
      <dsp:spPr>
        <a:xfrm>
          <a:off x="1954566" y="2260848"/>
          <a:ext cx="2053123" cy="164506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F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>
              <a:latin typeface="Times New Roman" pitchFamily="18" charset="0"/>
              <a:cs typeface="Times New Roman" pitchFamily="18" charset="0"/>
            </a:rPr>
            <a:t>FIRSATLAR</a:t>
          </a:r>
        </a:p>
      </dsp:txBody>
      <dsp:txXfrm>
        <a:off x="2034871" y="2341153"/>
        <a:ext cx="1892513" cy="1484451"/>
      </dsp:txXfrm>
    </dsp:sp>
    <dsp:sp modelId="{70DDE59B-A3BE-4F93-A612-7B24601BF70C}">
      <dsp:nvSpPr>
        <dsp:cNvPr id="0" name=""/>
        <dsp:cNvSpPr/>
      </dsp:nvSpPr>
      <dsp:spPr>
        <a:xfrm>
          <a:off x="4114802" y="2260848"/>
          <a:ext cx="2131565" cy="166333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dirty="0" smtClean="0"/>
            <a:t>T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>
              <a:latin typeface="Times New Roman" pitchFamily="18" charset="0"/>
              <a:cs typeface="Times New Roman" pitchFamily="18" charset="0"/>
            </a:rPr>
            <a:t>TEHDİTLER</a:t>
          </a:r>
          <a:endParaRPr lang="tr-TR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195999" y="2342045"/>
        <a:ext cx="1969171" cy="15009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7C3B1-7CF6-424B-9730-ABA34BDAA54F}" type="datetimeFigureOut">
              <a:rPr lang="tr-TR" smtClean="0"/>
              <a:pPr/>
              <a:t>12.06.2013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21AFAB-A50C-403C-BEC4-99B0AE09B97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636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DURUM ANALİZİ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SÜREKLİ İYİLEŞTİRME KOORDİNATÖRLÜĞÜ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00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GZFT (SWOT) ANALİZİ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Güçlü olunan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noktalar nasıl değerlendirebilir ve kullanabilir?</a:t>
            </a:r>
          </a:p>
          <a:p>
            <a:pPr>
              <a:lnSpc>
                <a:spcPct val="150000"/>
              </a:lnSpc>
            </a:pP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Zayıf olunan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noktalar nasıl güçlendirilebilir ve eksikleri giderilerek eksiksiz hale getirilir?</a:t>
            </a:r>
          </a:p>
          <a:p>
            <a:pPr>
              <a:lnSpc>
                <a:spcPct val="150000"/>
              </a:lnSpc>
            </a:pP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Fırsatlar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nasıl en iyi şekilde değerlendirilebilir?</a:t>
            </a:r>
          </a:p>
          <a:p>
            <a:pPr>
              <a:lnSpc>
                <a:spcPct val="150000"/>
              </a:lnSpc>
            </a:pP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Tehditlere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karşı ne gibi önlemler alınabilir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4098" name="Picture 2" descr="http://images.clipartlogo.com/files/ss/thumb/251/25106845/graph-with-down-arrow_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725144"/>
            <a:ext cx="1622673" cy="1531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076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«G»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GÜÇLÜ</a:t>
            </a:r>
            <a:r>
              <a:rPr lang="tr-TR" dirty="0" smtClean="0"/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YANLAR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Kurum </a:t>
            </a:r>
            <a:r>
              <a:rPr lang="tr-TR" sz="3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sınırları içindeki 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rakiplerine kıyasla </a:t>
            </a:r>
            <a:r>
              <a:rPr lang="tr-TR" sz="3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üstün özelliklerdir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>
              <a:lnSpc>
                <a:spcPct val="160000"/>
              </a:lnSpc>
            </a:pP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Göreli pazar durumu 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600" i="1" dirty="0">
                <a:latin typeface="Times New Roman" pitchFamily="18" charset="0"/>
                <a:cs typeface="Times New Roman" pitchFamily="18" charset="0"/>
              </a:rPr>
              <a:t>Bölümü tercih eden öğrencilerin puan ortalamalarının bölgedeki diğer bölümlerin sıralamasından yukarıda 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olması</a:t>
            </a:r>
          </a:p>
          <a:p>
            <a:pPr lvl="1" algn="just">
              <a:lnSpc>
                <a:spcPct val="160000"/>
              </a:lnSpc>
            </a:pP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Mali yapı 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Bütçenin etkin kullanımı sayesinde bir sonraki dönemde daha yüksek bütçe alma ihtimali</a:t>
            </a:r>
          </a:p>
          <a:p>
            <a:pPr lvl="1" algn="just">
              <a:lnSpc>
                <a:spcPct val="160000"/>
              </a:lnSpc>
            </a:pP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Üretim/teknik kapasite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2600" i="1" dirty="0">
                <a:latin typeface="Times New Roman" pitchFamily="18" charset="0"/>
                <a:cs typeface="Times New Roman" pitchFamily="18" charset="0"/>
              </a:rPr>
              <a:t>İnternetten canlı yayınla ihalelerin 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izlenebilmesi</a:t>
            </a:r>
          </a:p>
          <a:p>
            <a:pPr lvl="1" algn="just">
              <a:lnSpc>
                <a:spcPct val="160000"/>
              </a:lnSpc>
            </a:pP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Ar-ge potansiyeli 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Etkin proje ekiplerinin olması</a:t>
            </a:r>
          </a:p>
          <a:p>
            <a:pPr lvl="1" algn="just">
              <a:lnSpc>
                <a:spcPct val="160000"/>
              </a:lnSpc>
            </a:pP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Beşeri kabiliyet ve yönetim etkililiği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2600" i="1" dirty="0">
                <a:latin typeface="Times New Roman" pitchFamily="18" charset="0"/>
                <a:cs typeface="Times New Roman" pitchFamily="18" charset="0"/>
              </a:rPr>
              <a:t>Personelin eğitim seviyesinin yüksek 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olması</a:t>
            </a:r>
            <a:endParaRPr lang="tr-TR" sz="2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926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«Z» ZAYIF YANLAR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Kurum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sınırları rakiplerine kıyasla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zayıf özelliklerdir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Personel eksikliği</a:t>
            </a:r>
          </a:p>
          <a:p>
            <a:pPr lvl="1" algn="just"/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Personelin niteliğinin eksik olması</a:t>
            </a:r>
          </a:p>
          <a:p>
            <a:pPr lvl="1" algn="just"/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Bilimsel kaynaklara ulaşmada her bilim dalı için kaynakların yetersiz olması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SÜREKLİ İYİLEŞTİRME KOORDİNATÖRLÜĞÜ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840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«F» FIRSATLAR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Kurumun çevresinde oluşan fırsatlardır.</a:t>
            </a:r>
          </a:p>
          <a:p>
            <a:pPr marL="39600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Rekabet, yönetim etkililiği, hizmetlerin dağıtım kanalları, yeni pazar alanları gibi alanlarda meydana gelen herhangi bir değişme durumunun kurum için fırsat niteliği taşımasıdır.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tr-TR" sz="2300" b="1" i="1" dirty="0" smtClean="0">
                <a:latin typeface="Times New Roman" pitchFamily="18" charset="0"/>
                <a:cs typeface="Times New Roman" pitchFamily="18" charset="0"/>
              </a:rPr>
              <a:t>İSG uzmanlığı sertifikasyonu için Üniversitedeki İSG bölümlerine sınava giriş hakkı tanınması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tr-TR" sz="2300" b="1" i="1" dirty="0" smtClean="0">
                <a:latin typeface="Times New Roman" pitchFamily="18" charset="0"/>
                <a:cs typeface="Times New Roman" pitchFamily="18" charset="0"/>
              </a:rPr>
              <a:t>Devletin memur alımlarında üniversite yaşam boyu eğitim birimlerinin sertifikalarını kabul etmesi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tr-TR" sz="2300" b="1" i="1" dirty="0" smtClean="0">
                <a:latin typeface="Times New Roman" pitchFamily="18" charset="0"/>
                <a:cs typeface="Times New Roman" pitchFamily="18" charset="0"/>
              </a:rPr>
              <a:t>Üniversiteye sınavına girecek öğrenci sayısındaki artış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SÜREKLİ İYİLEŞTİRME KOORDİNATÖRLÜĞÜ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89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«T» TEHDİTLER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Kurumun çevresindeki kurumun yaşamını yada amaçlarını tehdit eden olgulardır.</a:t>
            </a:r>
          </a:p>
          <a:p>
            <a:pPr algn="just">
              <a:lnSpc>
                <a:spcPct val="170000"/>
              </a:lnSpc>
            </a:pP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Tehdit kuruma yada kurumun bir alt sistemine yönelik olmalıdır</a:t>
            </a:r>
          </a:p>
          <a:p>
            <a:pPr algn="just">
              <a:lnSpc>
                <a:spcPct val="170000"/>
              </a:lnSpc>
            </a:pPr>
            <a:r>
              <a:rPr lang="tr-TR" sz="3600" dirty="0" err="1" smtClean="0">
                <a:latin typeface="Times New Roman" pitchFamily="18" charset="0"/>
                <a:cs typeface="Times New Roman" pitchFamily="18" charset="0"/>
              </a:rPr>
              <a:t>Tehdite</a:t>
            </a: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 cevap vermede kurumun kaynak kabiliyetinin yetersiz kalması gerekir.</a:t>
            </a:r>
          </a:p>
          <a:p>
            <a:pPr lvl="1" algn="just">
              <a:lnSpc>
                <a:spcPct val="170000"/>
              </a:lnSpc>
            </a:pPr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Kurumun Ankara - İstanbul gibi metropollere yakın olması nedeniyle buradaki vasat öğrencilerin üniversitemizi tercih etmesi</a:t>
            </a:r>
          </a:p>
          <a:p>
            <a:pPr lvl="1" algn="just">
              <a:lnSpc>
                <a:spcPct val="170000"/>
              </a:lnSpc>
            </a:pPr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Kurumun bulunduğu </a:t>
            </a:r>
            <a:r>
              <a:rPr lang="tr-TR" b="1" i="1" dirty="0" err="1" smtClean="0">
                <a:latin typeface="Times New Roman" pitchFamily="18" charset="0"/>
                <a:cs typeface="Times New Roman" pitchFamily="18" charset="0"/>
              </a:rPr>
              <a:t>lokasyondaki</a:t>
            </a:r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 yerel yönetimlerin kuruma yeterli </a:t>
            </a:r>
            <a:r>
              <a:rPr lang="tr-TR" b="1" i="1" dirty="0" err="1" smtClean="0">
                <a:latin typeface="Times New Roman" pitchFamily="18" charset="0"/>
                <a:cs typeface="Times New Roman" pitchFamily="18" charset="0"/>
              </a:rPr>
              <a:t>sosyo</a:t>
            </a:r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-teknik alt yapıyı sunamaması</a:t>
            </a:r>
          </a:p>
          <a:p>
            <a:pPr lvl="1" algn="just">
              <a:lnSpc>
                <a:spcPct val="170000"/>
              </a:lnSpc>
            </a:pPr>
            <a:r>
              <a:rPr lang="tr-TR" b="1" i="1" dirty="0" err="1" smtClean="0">
                <a:latin typeface="Times New Roman" pitchFamily="18" charset="0"/>
                <a:cs typeface="Times New Roman" pitchFamily="18" charset="0"/>
              </a:rPr>
              <a:t>M.Y.O’lara</a:t>
            </a:r>
            <a:r>
              <a:rPr lang="tr-TR" b="1" i="1" dirty="0" smtClean="0">
                <a:latin typeface="Times New Roman" pitchFamily="18" charset="0"/>
                <a:cs typeface="Times New Roman" pitchFamily="18" charset="0"/>
              </a:rPr>
              <a:t> sınavsız öğrenci alınması</a:t>
            </a:r>
          </a:p>
          <a:p>
            <a:pPr lvl="1" algn="just"/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SÜREKLİ İYİLEŞTİRME KOORDİNATÖRLÜĞÜ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5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GZFT ANALİZİ NASIL YAPILIR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5194920" cy="4525963"/>
          </a:xfrm>
        </p:spPr>
        <p:txBody>
          <a:bodyPr>
            <a:normAutofit lnSpcReduction="10000"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Paydaşların Analizi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Kilit Başarı Faktörlerinin Belirlenmesi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Beyin fırtınası / Odak Grup Çalışmaları İle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GZFT’lerin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Belirlenmesi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SÜREKLİ İYİLEŞTİRME KOORDİNATÖRLÜĞÜ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15</a:t>
            </a:fld>
            <a:endParaRPr lang="tr-TR"/>
          </a:p>
        </p:txBody>
      </p:sp>
      <p:pic>
        <p:nvPicPr>
          <p:cNvPr id="1026" name="Picture 2" descr="https://encrypted-tbn1.gstatic.com/images?q=tbn:ANd9GcSZ59NNzG5wyLHaWt52p7UeaAGxjCxaLMJxx2XTrhEnECN-TDIxc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388" y="1844824"/>
            <a:ext cx="3222612" cy="4363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41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PAYDAŞ ANALİZİ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1"/>
            <a:ext cx="7787208" cy="4493096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Bir ortaklık veya mal üzerinde payı olan kimse, hissedar.</a:t>
            </a:r>
          </a:p>
          <a:p>
            <a:pPr algn="just">
              <a:lnSpc>
                <a:spcPct val="150000"/>
              </a:lnSpc>
            </a:pP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Paydaşlar, kuruluşun ürün ve 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hizmetleri 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ile ilgisi olan, 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kuruluştan 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doğrudan veya 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dolaylı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, olumlu ya da 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olumsuz 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yönde etkilenen veya 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kuruluşu 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etkileyen kişi, 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grup </a:t>
            </a:r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veya kurumlardır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İç Ve Dış Paydaşlar Olmak Üzere İkiye Ayrılırlar</a:t>
            </a:r>
          </a:p>
          <a:p>
            <a:pPr lvl="1" algn="just">
              <a:lnSpc>
                <a:spcPct val="150000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Öğrenciler, çalışanlar, sendikalar, birlikler, belediye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v.s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SÜREKLİ İYİLEŞTİRME KOORDİNATÖRLÜĞÜ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7" name="AutoShape 2" descr="data:image/jpeg;base64,/9j/4AAQSkZJRgABAQAAAQABAAD/2wCEAAkGBhISEBQUEhQWFRIVFRQZGBQVFRcUGRQVFBIWFRYXFRQXHCYeGBojHBYXHy8gIycpLCwsFR4xNTAqNSYrLCkBCQoKDgwOGg8PGiokHCQuLS4qLC0sLDQvLCwsLCwsMCwsKSksLCwsLCkpLCwvLiwsLCwsLCksLCwpLCksLCwsLP/AABEIAKsBJgMBIgACEQEDEQH/xAAbAAEAAgMBAQAAAAAAAAAAAAAABQYBAwQCB//EAD4QAAIBAgQDBgQEBAUEAwEAAAECAAMRBBIhMQUGQRMiUWFxgTKRobEUQlLBByNy0WKCkrLwM0Oi4VOz8ST/xAAaAQEAAgMBAAAAAAAAAAAAAAAAAwQBAgUG/8QALREAAgIBAwMCBgICAwAAAAAAAAECAxEEEiExQVEFEyJhcZGhsdHwgcEUMkL/2gAMAwEAAhEDEQA/APuMREAREQBERAEREARMQTAMxPN5m8AzERAERMGAZmJHV+OUkqPTLWdKfaG+gC3tcn1kfyzzP+JR85QOhNwpNsnRtfeSe1La5Y4/k09yOcZLDeJUuB85LWxVSmW7jEdl3CNhqCfPpOmpzaoxww4KZLEMxJBFToo6eHzmz09kXta7ZNVbHGf8FkmZxcO4olbPkN8jlGuLWYAEj6ztkTTXDJE88iIiYMiJgxeAZiYvF4BmJi8zAEREAREQBERAEREAREQBERAEREAxeYLTMrHNfF6mHrYdgx7Ml86fqAt/eSV1u2W2PU0nNQWWS+F43RqVXpI4Lp8S2Omtuu+s5OYeYRhuy0DZ3APeAKqfzWnzOhx7ENjM9Ik1Wde6th2gvfL53tJznKmK5q1QRemtBQoYXXMWzgjybKJfeiULIqT4a/JV/wCQ5Qbj1PoBxy9kagYFMpIYEWNh+raRnAOZhiKTVGAQoTdc2Y5R+aw1le/CMOFVMrAUqiUmUakoWKiqLDpmBPuZU+ArVWrVakRZKbZ8xt3CCt/XURVo4ThPnlPgTvlGS47H2LAY9KyB6ZzIdjqNjbY6zpvKf/DvGE0GpmwyMCAOgbX73ltvKV1Xt2OHgs1z3xUj3eYJnhmnPXxGUEnYA/QXkWDc+d88sWxrKWKi1Mf5WX7XLfKQ/LeJFI6sVDg06hsTekQL2t139JM82qamKosy2Vwi+ozHr42YSMx3ClpVKaAkhz16C4FvrPR0uEqYwfdfo5Niam5LySeGr0Ur4p8wA7jUiBfvKzZbAbiw18rytYrvVs5Ygtmdm8XJNwPpLFj+V1p02fMSVU389dLeFryPo8KV8M1ck6IxA8wNNf2map1pbk2+iE4zzh/UuP8ADmqTSqi9wHXXzKC/2HzlwzSkcjV2p4cBl0dzZvPKAL+tpcEqTi6tZuk15OhRxWjovF54DQWlTBOc2K4pTSolNms73yix1t6CRdfmYLjEw9lKsNXzjRtdLeN7C3nK3zPxCoeIoKdiaZCrfSzMLm/qbCVHD4aoMSwdv5i1Bc6t3g40uPMHadWjQxlHdJ9s4/vgo2alp4Xk+v8AHuNLhqTObZrd1CQC500Hzm/hfEO2opU0BZQSAb2PheUb+ImEbR2IJZstMD8tNUJYn/EWYeyiblqvhcLiaOH7zhgVswuitTU1GPoQ3zldaeLqTT+Jv8EnutTeen9ZcMJxqlVqPTR8z0/iFjprbwncGnx/lrmZ6T1dbl1bU2uXI7pudd9Z9K5Vru+EpvUbM7Akn/MbfaY1OkdHPbgzTf7nHcmIiJTLIiIgCIiAIiIAiIgCIiAYgmYvPJMIGS0qn8QMMWoK4F+za5/pawP7SzO0geOK1bNQGgamT/Ub2A9BvJ6JbJqRFalODifLGrlK1N00KVFt7H/hknVxlW9QaXq2LDKNfzi3vrOngeHC4irSqhSbDfXVd7TZxa1PG0zplYL9LKfpeeidsZWNY7HK9tqKee56r8TrLgaVME2/mnundASwGnrt5Tl4Rh6jGoEGj02p5jsM2uvylxaghplMotZgNtLqRpKzyc5z1U6gg6+UqQuXtTwu+SaVb3rk7uQcaqdqWBvcAtvYBm3G/US+JWuL9JTOCcNehUqjus1QnKo/LqfiPQay24LDFEVd7AC/jOdqpKVrki5QmoJM6preleblWegsq5Jit8Q5fVmU2DZNVDX7pv0Ya/O8iuJ8tVKlWmw0yHYEHr52l0q09p5anrJoXSj0I5QTKxjeHvVSpTAINgDtpcAjrNPDOXGSiKTKGFiCSbaHyWWikveqf5P9gm3s9PlCvltwPbWckZwzg601UdFvlUaKvoOp8zJRVtNlNNJkpInLLyzdLCNZM0YnGqguxsPufAeJnQyyO4lQbuuouUJNtrgixt5+EIyULiF6nEjkFiGzkMeqBSduthtIvENUWqSQVqF8wsbHvG97j1MtOG4WTiqle6lSpAAvmUm246bSHwtn4kfBD/tUzu03JdOiicyyt9+7M8a4hVqphnbWyNr1LBwSbddF+s4K/E6uWvU0JqIysbD84PhsZbeNFBRY2HdU5dNrjLp85D8sYdWw7MwBu+lx0Xb7zFdsFU249zM4N2YyVrAbAAXOlvcgf89J9m4NhuyoU0O6ooPrbWfM+E8POIxjlLBVcMbad1TYWt1uLz6LwvFMym+pVmW4/NlO8r+o2b9sSXSx25b+hLAzN5qVp7BnIZeye4mBMzBkREQBERAERMEwAZi8wxnzXj3HauHx9+0LorklFJtb9BvpeT0UO5uMXzgitsVayz6RUawPpKdwfnUmvUpYkogBsCDYXvYA9D43nRxDmFcRwyrVp3U2sVvqrZhcE+k+e18H2NRBUF1IpsRtdWAJ/eXtJpIzjONnXp8/8FW+9xaceh9lq1VClie6AST0sBe/ynzAcxKcW1RjUemS2WxykDYW8rS44HhtYYWthyQyFGFGoTurqbBuotf6yh808F/CtSQ/mprcjYuCQ1vpNtDCtzlCTzkxqJSwmi2VSgoNiaRRja4NRQCTf4Swtr6zg4dghj1FRguZGI0JBtvewiny9WOCqCkystQ0npKTtqC17+Go9pAcC4k9LEABTYOAbHp1v9ZLXWpQlslyun08Gk5tNNrg+k0OFMP029CfuZ4o8AQMfPe1kB9ctifcmS1Brj2nrJrOTvayX9qNFPCKDYAAeFhN4wo6XHof2On0m0U9Z7tI2zdI0hGHUH1FvqP7TzUxYQXcEDx3ufAW1nQTI59cUA2wp3TwzXIY+trTUybxUdtlCj/Fqf8ASP3M9NhGO9RvYKPuDOgTMA5fwO5DsCbXNx0FvCZ/DuNnv/UoP2tOm0xAORsYU/6i2H6l7w9xuJt7UnYaHqT/AGmx7WnBwY91gPgFRgn9N+nlAOs0WO7W9B/e88thF8Lnz733nReDM5MEZW4ej7jXodiPcazio8BUOWXfxZQx/wBVgfmTJs09J4RZIpPBo0QHEuAGohVstj4Zh+5lbr4j8JVTDoKdtLktcDMdSTe4tLjzDjTSw9RgLsAbAbknwnyrDUK2KqlUXv2HxEDTQsSfedPRw3QlKb+FfvyU75YkorqXbidSjhRdzq9+5TVUv5k79fGR3JHGgMQabO1qmiKdRfUi/gbTTzxw10Jq1HBBKrTA6BQS1/l9Z75S5caolHEKQCtfMb9aa2Bt57zdRqWncm+WatzdqS6H0HFYynSTPUYKo6mVvgXNlTEYx0ATsRexvrYaKbne/hOPnfDuwqVKulGmAtJQfiqORdzbw108pUeF4d1yVxcAVkX1JF/2+si0+lrlTKUny+F8n/JvbdJWJLofaAZkGVbm/m5cN/KUFqjq2xAyA6Bj79Jxfw7xlRw7VKpawAyMSW3+I36dNJSWln7TtfTt8yx70d+xF4iYBgSsTmYiIAmDMzBMAr3OwcYUuhN0IYgEi67Hb1v7T5XjXqVWBt3ie8D0v1n2zGUg6Mp2YEfMT5XUrFFeiwXMtT4jvp3cvvO56ZP4XFLnP4OXrI/Fksf8P+FUxh6hNyXJWpTYgpdToQLdQR8pwfxKwajsnWwsMhUeA1XTw3E4OXeJHDsRUc5KjDMV0tuBr4ayxcwUaRoNdRl0Oh1JvoS25ms4zq1W59G/2bRlGynHc38s8fzUKVMgmqqC4JA0XQG/paRH8RqL1KKPlF0b8pLGxsfAdR9ZCYTFVKbhkIG42vofX2lp4RxLtlKvYVF38x0I+x9ptbp3p7Pdj0FdytjsZU8PxOqqU7MwsLAC4ygHqZztXIrs9rB2zW3t1I+p+cziqx7U+BqVB6WJtOxODpUw71MxzC5t0uP/AFOj8FfxP6fcppSk9p9F4Lj0amoVrkKtx10Fuv3kqplK4GVfAowNqtIGzde6SbHxFpZ8DapTVzc5gDqfEeE8zbHbJr5nZhLMUdv4lQbX18BqfkI7Zjsp9yB/cz3TQDQAAeA0nu0gJTTlc7sB/SP3M11+Hqw1zXGoa+qnxB6TpMxeAcoNVd7VB4jut7jY/Oehjx1Vx/lJ/wBt5p4xizTouykZgNLn+8jOWeYe2ulQjONv8QlaephC1VPqyeNE5VuxdETI4klyO9cdMjeF/CYONJ+Gm59QFHzJnnDsO1rHzT/65XcbzU34kJSIyAgf1X3uY1GphQlu7imidzah2LC2HqVNHOVf0IdT6v4eQm9cIFACXUDoNvkbz2jX2nq8sZ7kBrGceB+n94/EW+JWHnbMPpN0ETINS11bYg+/7Tyxma1IHcA+okPxhioRFLL2jhb3vYEXNr7G03RqyJ5z4khpZQ12B6bDuka/OUnhuKan2jC93WwINiBe5+e0sXOVFC+HoJot9h5kC/rpIfifD0ovYMWJW+vgNgB/zed/R7VUoPvycvUZ3uS7EfxbE1KlNF7zAk6WN1J0N/b7z6Ty9mpYakgUGyjZrG51O48TKdykxesAetO9vO4kpxXjzq5SjsujNa/e8PQfe811VcrZKqPbkzVNVx3yOfn3jgqoiJeyuS3qBYbdNTLFyjw2mMHSDBWN+01s1nJ09wLCUWmgZgKgzKTra4O8vOIxFKjTLtplHxL3WPQDTf3vvIdVU6641Q85N6JqcnORU+feFD8UWplmdhmbMb5f0qo0ttInhuLqpZUBzMQptcWObxHnOnGV3q1mqs3xAXB6W0k7y4vb4xDlCrTVSQNjlFgT5k6y/wDFTRtlzhFZv3LOPJ9AwdIrTVSbkKBc63IGus3ieFM9ieWfU7S44MxEQZE8MZ6mtxMowznxdYIrMdlBJ9p8449hP59OpUFkrkMbaFSDp9LH5y/cXwpqUXUbldPUa/tIUcMpYuiqvfNT0K3sQQLa+RlzTW+1PPYr2w3rBQsYmVyCdPhPz7p+8tv4KqcIqGzPddj0vpr10tIbmzhvZVRYdxlA91Hj7CWPlyualBTbpb1tpOpqLd1cJIpUwSk4sgeP4XJV02IH0Fj9hJvhuDV+zrg2bJZgOp2/aaObMNamr/pOvoR/eZ5PxBZGTwbT0Imllm+hS7o2hDbY12NXM3D17FmCgMGViQLX11+84eTVV+1pNqN7eR6fIy443BUyh7UgKQRr19usj+F8Gy3/AA6FFO9V/iP9KnX3NhKq1KVTg+pN7D9xSXQ3fgURfw9AAM+9vyKd2PrLFh8OFUKNgAPlOfh3DlpXA3OrMdSx8SZIATnzllluKAERMGRs3IvmPEsmHdlNiLa3tpfW3nITlLmTOxp1HJZj3CdrWva85eaeM9oAACAt7g9TIjlzAvWrI1NgpSz2I3F9ff8AvPN2ax2atOp5XTrwdyrSxjpZOzh9SR5vxxeuyjVKYAI6XJFz82t7SO4bQbvPT+KkA9h1Gaxlo5i4dTSlXqD46mW9z4MDoPaQXJWOC1amc6WI2J2YdBIrtPJ6tb31y/p1x9iam+K0r2rp+emfuTPE+Is1J8l81Y0QLf4qYJlTx2HyVGU6lWtfTcS+UOIUxUqMcwBKWOR+iWPSUTF1s2Mf9JcG+29S0m9UpbcZN5fC/n7kXpliW5JeX/foXDk/H/y6iOdaZvr0W2vyIMh8fzQz4gdm7BCQFB0F7638pYq3BlyVjSIV6w+I6j006b/OfPqlPsamQnMQxUnxI3mmsd1NMK+3nz4/BnSwqvsnP7LH3PriPoPQT2JXeWeL51WmQcwU69LCWITu6a+N8FOJxrapVTcZGGWRnF8AXTu/GpDL6jp7yVnlllpMhaKvUwNCvapkGdND4o3UESh8bqZ8U4HSyj3Nv2M+m47hGZs6HJU6now8HHWQT8Fo9sHrUzTe9841puRscw2PkbTo6bUKt5ZUuq3Lg34LAoijKoBsASBqbADUyE4zhFoUgi6s7Eknew1luGFAF1Nx4jWUfmbF3rkfpUAep8PnJtLJyszngjvjiGDbw/hpfDuQLuWFvRTr+83c2037NCSOzT4h1zbCTvC8HkpIPIX9TrK9zniPgpnYnMf8slhbKd6+ppKtRrIPCUlNN85NgpJtpqwsqj5iWnk2maKrUa2Wucv9NtE9jY/Sc/LfLy18OTUB77XFjYgAaf8APKTOJwozUsPS1yspPUIq7XM01uoUk615/v5M6enGJPwWdJuWaEE3LOOzoI9xMCJqbGZ5InqIBrKSOxnBkdswuj/rQ2PuNjJWYyzOTXBWqnCa+oLU6oG3aIVPvbT6Tow1Kuot2VIDyqH7ZZNskBJI5to124ZDVsFWcWK0gPMs/wBLCMLwVxvUsP000FMfPUybyxlmu94wZ2c5OPD8Lpobhbt+pu8fmZ0ZJsmZrk2weQJ6iJgyYM8s09mcXEcWKVNnbYfU9APWatg+ecTwJ7SvnqWALFRYanNtM8nhjiCocoMm4te1xoL7HSdVRz2z9oApZX03sWW499ZzYHEimy5SFYkDU2v43njFNU3J453PP3PUNSspcfki0cV4QhpMFGZyNGY5jf1MieVeE1aNR2ewzX0GvUdZY1NxeZVbC89DOuM5qzwciE5Qg4dmbmrm0pNTl+qcUXNijNc69M5a1j6y0UOKU3bKDr6b+k6Ck0ns1GHnKRmEp0tpLGTWvDUtdC1Nv8B091Ok+dVRnxDhm/7p71vE6m3zl+4tiClJiCAbdTb1lUwzo1VH0tcEny13lD1G5OcK2uO5c0EXFSmvBL8nYRlxDnPmQKbaD9Q1l1Uyi8AxppuXt/LLBWP6cxOU+l5eKZnR9L4oT8tlDX5955+RsgxE6pQPBWeTSE2xGTGCOqcHp7rdD4ocv02+kj63BKha+dH1/wC5TBP+pbfaWC0xlmyk10MOKZELRrj8lM+jsPoVM5sTg6znWlR8izFrf+MsBWeezmym+phogaXB6xNmqhU/TSW3/k1z8pKYHhyUhZBa+53J9T1nYEmbTVyyZSPIWegJmJqZwYtMxEGRERAEREATEzEAREQBERAEREAwZBcabPXoUj8Ny588o0+31k6ZAcZGXFUKh+E3Qnwv/wDsjlnBldSucyr/AP1EjcqLXOma1pwOoFs1riwv5nTSXHiXLiVHDm9x0B0NvGVDjCWqVE8LEfO88j6jpXCTsfeR6XRXqyKguyLBy7jMysp3U6ehm3jHFjT7igEka36Azj5ewTA9oT3WXbxvPJwxqPVZ9lDW9RtLCsujpIRj/wBn+vP2K8oV+/Jvov2RuFxjoysF1B6nTb5y14DH9qmbY3sR5ysYRAzqp2JsZLcKpNTrOutrXHz0+kq+l2ThJL/y3+SXWRg180vwR/H8beoVPwoNfXr95HFDbu2AGp6d3ym/jmAZCSTcO2+3W9jOvgOCFY1FbbbT1kUqZXalxn1bZYU410KUenB1cs4ZXw9ZTrmJt7Lp9ZYeXMSXw6E7jun/AC6fa05sNwxMLQYgnQE6m5J6ftN3K9Arhlv+a7exOn2v7z1WkrdVSg+x57VWKyyU13JeZiJfKoiIgCIiAIiIAiIgCIiAIiIAiIgCIiAIiIAiIgCIiAIiIBgzj4rw8VqZXY7g+BGxnbMEQCF4ZxK/8qrpWXSx/MB1ErHMmAdcQz2JRhuPG40095ceKcGSsNbq42ddx/eR34mvR0rJ2iD/ALian/Ms52s0qvjtZb02odMtyPPBMKwoJmFjbabsfStTb0P2nZhOKUKg7rD0Oh+RnvHYTPTIHUGHS417VzwFdunl+Sk4A/zKfrLclDSQeA5ZqrVDErYEeN5agoUd4geZNpQ9M08q4NSXf/Ra1t8ZSTiypc04ZrIQCRc/OdPKGBZFdnGXMTvva5tf2tJXGcaoLoDnboqDNf32nJ+Cr4j4/wCTS/SPiYefhLS0S973e5C9W3T7WMIziqpxVQUk/wCkpu7eNvyiT9NABYbDT5TVhMGtNQqCyjpOidRIosRETYwIiIAiIgCIiAIiIAiIgCIiAIiIAiIgCIiAIiIAiIgCIiAIiIBi0ZZmIBx4jhNJ/iQHz2PzE4zy3T/K1RfRzJiJjAIUcuD/AOat/r/9TYnLdH82Zv6mJkrEwopGW8mjD4GmnwKF9Bb67zfaZiZwYEREyBERAEREAREQBERAEREAREQBERAEREAREQBERAEREAREQBERAEREAREQBERAEREAREQBERAEREAREQBERAEREARExAMxEQBERA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4100" name="Picture 4" descr="http://www.amasyaab.gov.tr/ortak_icerik/amasyaab/resimler/payda%C5%9F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60648"/>
            <a:ext cx="2339752" cy="1590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91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KİLİT BAŞARI FAKTÖRLERİNİN BELİRLENMESİ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Hangi </a:t>
            </a:r>
            <a:r>
              <a:rPr lang="tr-TR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kaynak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yada </a:t>
            </a:r>
            <a:r>
              <a:rPr lang="tr-TR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rekabet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kabiliyeti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kurumu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başarılı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kılar?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Sektörde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başarı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dan söz ederken hangi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değerler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den bahsediliyor?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Müşteri kurumu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seçerken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hangi temel özellikleri kendisine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kriter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olarak belirliyor?</a:t>
            </a:r>
          </a:p>
          <a:p>
            <a:pPr algn="just"/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Sürdürülebilir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rekabet üstünlüğü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için </a:t>
            </a:r>
          </a:p>
          <a:p>
            <a:pPr marL="0" indent="0" algn="just">
              <a:buNone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nelerin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iyi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olması gerekir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SÜREKLİ İYİLEŞTİRME KOORDİNATÖRLÜĞÜ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17</a:t>
            </a:fld>
            <a:endParaRPr lang="tr-TR"/>
          </a:p>
        </p:txBody>
      </p:sp>
      <p:pic>
        <p:nvPicPr>
          <p:cNvPr id="10242" name="Picture 2" descr="https://encrypted-tbn0.gstatic.com/images?q=tbn:ANd9GcSnRiE4-f5FT-QQ-dRuxiq7efVqYtdUNHic1xwDiaNsJkKYFgY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005064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16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310" y="332656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BEYİN FIRTINASI TEKNİĞİ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00600"/>
          </a:xfrm>
        </p:spPr>
        <p:txBody>
          <a:bodyPr>
            <a:normAutofit/>
          </a:bodyPr>
          <a:lstStyle/>
          <a:p>
            <a:pPr algn="just"/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Moderatörün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belirlenmesi</a:t>
            </a: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Katılımcıların toplantı öncesi ön hazırlık yapması</a:t>
            </a: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Katılımcıların sırayla güçlü ve zayıf yanları sonra 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 fırsatları ve tehditleri söylemesi</a:t>
            </a: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Tekrar edenlerin çıkartılması</a:t>
            </a: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Her bir maddenin katılımcılar tarafından 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ağırlıklandırılması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yada sıralanması</a:t>
            </a:r>
          </a:p>
          <a:p>
            <a:pPr algn="just"/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Her bir maddenin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başlıklandırılması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/>
            <a:r>
              <a:rPr lang="tr-TR" sz="2000" b="1" i="1" dirty="0" smtClean="0">
                <a:latin typeface="Times New Roman" pitchFamily="18" charset="0"/>
                <a:cs typeface="Times New Roman" pitchFamily="18" charset="0"/>
              </a:rPr>
              <a:t>G1 (güçlü yan 1. madde) </a:t>
            </a:r>
          </a:p>
          <a:p>
            <a:pPr lvl="1" algn="just"/>
            <a:r>
              <a:rPr lang="tr-TR" sz="2000" b="1" i="1" dirty="0" smtClean="0">
                <a:latin typeface="Times New Roman" pitchFamily="18" charset="0"/>
                <a:cs typeface="Times New Roman" pitchFamily="18" charset="0"/>
              </a:rPr>
              <a:t>Z1 (zayıf yan </a:t>
            </a:r>
            <a:r>
              <a:rPr lang="tr-TR" sz="2000" b="1" i="1" dirty="0">
                <a:latin typeface="Times New Roman" pitchFamily="18" charset="0"/>
                <a:cs typeface="Times New Roman" pitchFamily="18" charset="0"/>
              </a:rPr>
              <a:t>1. madde</a:t>
            </a:r>
            <a:r>
              <a:rPr lang="tr-TR" sz="20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/>
            <a:r>
              <a:rPr lang="tr-TR" sz="2000" b="1" i="1" dirty="0" smtClean="0">
                <a:latin typeface="Times New Roman" pitchFamily="18" charset="0"/>
                <a:cs typeface="Times New Roman" pitchFamily="18" charset="0"/>
              </a:rPr>
              <a:t>F1 (fırsat 1</a:t>
            </a:r>
            <a:r>
              <a:rPr lang="tr-TR" sz="2000" b="1" i="1" dirty="0">
                <a:latin typeface="Times New Roman" pitchFamily="18" charset="0"/>
                <a:cs typeface="Times New Roman" pitchFamily="18" charset="0"/>
              </a:rPr>
              <a:t>. madde</a:t>
            </a:r>
            <a:r>
              <a:rPr lang="tr-TR" sz="20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/>
            <a:r>
              <a:rPr lang="tr-TR" sz="2000" b="1" i="1" dirty="0" smtClean="0">
                <a:latin typeface="Times New Roman" pitchFamily="18" charset="0"/>
                <a:cs typeface="Times New Roman" pitchFamily="18" charset="0"/>
              </a:rPr>
              <a:t>T1 (tehdit 1</a:t>
            </a:r>
            <a:r>
              <a:rPr lang="tr-TR" sz="2000" b="1" i="1" dirty="0">
                <a:latin typeface="Times New Roman" pitchFamily="18" charset="0"/>
                <a:cs typeface="Times New Roman" pitchFamily="18" charset="0"/>
              </a:rPr>
              <a:t>. madde)</a:t>
            </a:r>
            <a:endParaRPr lang="tr-TR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SÜREKLİ İYİLEŞTİRME KOORDİNATÖRLÜĞÜ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18</a:t>
            </a:fld>
            <a:endParaRPr lang="tr-TR"/>
          </a:p>
        </p:txBody>
      </p:sp>
      <p:pic>
        <p:nvPicPr>
          <p:cNvPr id="5122" name="Picture 2" descr="http://kurumsal.istikbal.com.tr/files/image/paydas-memnuniyetimiz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7" y="9323"/>
            <a:ext cx="1649977" cy="682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15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BEYİN FIRTINASI TEKNİĞİ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Dikkat Edilmesi Gereken Noktalar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Tahtaya yazılan fikirlerden konu ile </a:t>
            </a:r>
            <a:r>
              <a:rPr lang="tr-TR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bağdaşmayanlar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veya birbirine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benzer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görüşler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katılımcıların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onayı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ile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çıkartın</a:t>
            </a:r>
          </a:p>
          <a:p>
            <a:pPr algn="just"/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Fikirler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beyin fırtınası sırasında değil,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seansın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bitiminde tartışılır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!!!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Herkese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düşünmesi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için kısa 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bir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süre ver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ilmelidir !!!</a:t>
            </a:r>
          </a:p>
          <a:p>
            <a:pPr algn="just"/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Toplantı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larınızı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tutanak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altına 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 almayı unutmayın!!!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SÜREKLİ İYİLEŞTİRME KOORDİNATÖRLÜĞÜ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19</a:t>
            </a:fld>
            <a:endParaRPr lang="tr-TR"/>
          </a:p>
        </p:txBody>
      </p:sp>
      <p:pic>
        <p:nvPicPr>
          <p:cNvPr id="7170" name="Picture 2" descr="http://4.bp.blogspot.com/-etF4EzKIF2g/Twn8fa8c5lI/AAAAAAAAA94/TK01A9kgKKQ/s1600/dikk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717032"/>
            <a:ext cx="2429759" cy="2422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081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SUNUM İÇERİĞİ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Durum Analizi Nedir?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GZFT Analizi Nedir?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GZFT Analizi Nasıl Yapılır?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Geleceğe Bakış 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Stratejik Plan Yol haritası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Soru &amp; Cevap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841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BEYİN FIRTINASI TEKNİĞİ</a:t>
            </a:r>
            <a:br>
              <a:rPr lang="tr-TR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Dikkat Edilmesi Gereken Noktalar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669979"/>
          </a:xfrm>
        </p:spPr>
        <p:txBody>
          <a:bodyPr>
            <a:normAutofit fontScale="92500"/>
          </a:bodyPr>
          <a:lstStyle/>
          <a:p>
            <a:pPr algn="just"/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Moderatör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katılımcıların </a:t>
            </a:r>
            <a:r>
              <a:rPr lang="tr-TR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fikir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lerine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hiçbir şekilde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müdahale </a:t>
            </a:r>
            <a:r>
              <a:rPr lang="tr-TR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etme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meli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Tekrar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eden fikirler yada birbirine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benzer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fikirlere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müdahale etme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yin</a:t>
            </a:r>
          </a:p>
          <a:p>
            <a:pPr algn="just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Fikirleri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yazmaya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üşenme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yin</a:t>
            </a:r>
          </a:p>
          <a:p>
            <a:pPr algn="just"/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Beyin fırtınasında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tüm </a:t>
            </a:r>
            <a:r>
              <a:rPr lang="tr-TR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üyeler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mantıklı veya mantıksız tüm düşünceleriyle aktif olarak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katılımı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nı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sağla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yın</a:t>
            </a:r>
          </a:p>
          <a:p>
            <a:pPr algn="just"/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Moderatör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tarafından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herkes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bir defa </a:t>
            </a:r>
          </a:p>
          <a:p>
            <a:pPr marL="0" indent="0" algn="just">
              <a:buNone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konuş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maya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mecbur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tutulması</a:t>
            </a:r>
          </a:p>
          <a:p>
            <a:pPr algn="just"/>
            <a:r>
              <a:rPr lang="tr-TR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Fikirleri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tahtaya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isim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belirtilme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den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yaz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ın</a:t>
            </a:r>
          </a:p>
          <a:p>
            <a:pPr algn="just"/>
            <a:endParaRPr lang="tr-TR" sz="2800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SÜREKLİ İYİLEŞTİRME KOORDİNATÖRLÜĞÜ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20</a:t>
            </a:fld>
            <a:endParaRPr lang="tr-TR"/>
          </a:p>
        </p:txBody>
      </p:sp>
      <p:pic>
        <p:nvPicPr>
          <p:cNvPr id="7" name="Picture 2" descr="http://4.bp.blogspot.com/-etF4EzKIF2g/Twn8fa8c5lI/AAAAAAAAA94/TK01A9kgKKQ/s1600/dikka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908" y="4653136"/>
            <a:ext cx="1779814" cy="155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41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1143000"/>
          </a:xfrm>
        </p:spPr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GELECEĞE BAKIŞ 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31459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itchFamily="18" charset="0"/>
                <a:cs typeface="Times New Roman" pitchFamily="18" charset="0"/>
              </a:rPr>
              <a:t>GELECEĞE BAKIŞ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Misyon ve vizyon</a:t>
            </a:r>
          </a:p>
          <a:p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Temel  değerler </a:t>
            </a:r>
          </a:p>
          <a:p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Amaçlar </a:t>
            </a:r>
          </a:p>
          <a:p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Hedefler</a:t>
            </a:r>
          </a:p>
          <a:p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Stratejiler 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22</a:t>
            </a:fld>
            <a:endParaRPr lang="tr-TR"/>
          </a:p>
        </p:txBody>
      </p:sp>
      <p:pic>
        <p:nvPicPr>
          <p:cNvPr id="8194" name="Picture 2" descr="https://encrypted-tbn1.gstatic.com/images?q=tbn:ANd9GcQlBx96gYLVz7kTAL5_-vYofpU777PJa-6rXvggwnstTcxPBZD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221088"/>
            <a:ext cx="2971800" cy="210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10255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ÖRGÜTTE HEDEFLER SİSTEMİ</a:t>
            </a:r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491872"/>
              </p:ext>
            </p:extLst>
          </p:nvPr>
        </p:nvGraphicFramePr>
        <p:xfrm>
          <a:off x="467544" y="14847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Veri Yer Tutucusu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3A77E-72A1-4B73-8394-1E13D9CD307D}" type="slidenum">
              <a:rPr lang="tr-TR" smtClean="0"/>
              <a:pPr>
                <a:defRPr/>
              </a:pPr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04814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Başlık 1"/>
          <p:cNvSpPr>
            <a:spLocks noGrp="1"/>
          </p:cNvSpPr>
          <p:nvPr>
            <p:ph type="title"/>
          </p:nvPr>
        </p:nvSpPr>
        <p:spPr>
          <a:xfrm>
            <a:off x="0" y="908050"/>
            <a:ext cx="9144000" cy="3514725"/>
          </a:xfrm>
        </p:spPr>
        <p:txBody>
          <a:bodyPr/>
          <a:lstStyle/>
          <a:p>
            <a:pPr algn="r"/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ÖLÇEMEZSEN KONTROL EDEMEZSİN</a:t>
            </a:r>
            <a:br>
              <a:rPr lang="tr-T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KONTROL EDEMEZSEN YÖNETEMEZSİN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E. DEMİNG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72C9DA-4F2E-45F6-A068-C4ABDBF88263}" type="slidenum">
              <a:rPr lang="tr-TR" smtClean="0"/>
              <a:pPr>
                <a:defRPr/>
              </a:pPr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8602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TEMEL TANIMLAR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464496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60000"/>
              </a:lnSpc>
              <a:spcBef>
                <a:spcPts val="600"/>
              </a:spcBef>
              <a:spcAft>
                <a:spcPts val="1200"/>
              </a:spcAft>
            </a:pPr>
            <a:r>
              <a:rPr lang="tr-TR" sz="3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Misyon</a:t>
            </a:r>
            <a:r>
              <a:rPr lang="tr-TR" sz="3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3400" dirty="0" smtClean="0">
                <a:latin typeface="Times New Roman" pitchFamily="18" charset="0"/>
                <a:cs typeface="Times New Roman" pitchFamily="18" charset="0"/>
              </a:rPr>
              <a:t>Üniversitemizin  </a:t>
            </a:r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varlık sebebidir; Üniversitemizin ne yaptığını, nasıl yaptığını ve kimin için yaptığını açıkça ifade eder.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tr-TR" sz="3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Vizyon</a:t>
            </a:r>
            <a:r>
              <a:rPr lang="tr-TR" sz="3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Üniversitemizin ideal geleceğini sembolize eder. Kuruluşun uzun vadede neleri yapmak istediğinin güçlü bir anlatımıdır.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tr-TR" sz="3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Temel Değerler</a:t>
            </a:r>
            <a:r>
              <a:rPr lang="tr-TR" sz="3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Üniversitemizin  ilkeleri ve davranış kuralları ile yönetim biçimini ifade eder.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tr-TR" sz="3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İlkeler ve Politikalar</a:t>
            </a:r>
            <a:r>
              <a:rPr lang="tr-TR" sz="3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Üniversitemizin faaliyet ve uygulamalarında yol gösterici yaklaşımlardır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25614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MİSYON BİLDİRİMİ İÇİN CEVAPLANMASI GEREKEN SORULAR</a:t>
            </a:r>
            <a:endParaRPr 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Biriminizin;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Varoluş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nedeni nedir?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imlere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hizmet sunuyor?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Hangi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alanda çalışıyor?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Hangi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ihtiyaçları karşılıyor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Yerine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getirmek zorunda olduğu yasal görevler nelerdir?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26</a:t>
            </a:fld>
            <a:endParaRPr lang="tr-TR"/>
          </a:p>
        </p:txBody>
      </p:sp>
      <p:pic>
        <p:nvPicPr>
          <p:cNvPr id="7" name="Picture 2" descr="http://iblog.milliyet.com.tr/imgroot/blogv7/Blog333/2011/09/12/23/275507-3-4-4a7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628800"/>
            <a:ext cx="3384376" cy="243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4995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VİZYON BİLDİRİMİ İÇİN CEVAPLANMASI GEREKEN SORULAR</a:t>
            </a:r>
            <a:endParaRPr 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>
                <a:latin typeface="Times New Roman" pitchFamily="18" charset="0"/>
                <a:cs typeface="Times New Roman" pitchFamily="18" charset="0"/>
              </a:rPr>
              <a:t>Biriminizin 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ideal </a:t>
            </a:r>
            <a:r>
              <a:rPr lang="tr-T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geleceği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nedir?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Biriminiz;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çalışanları ve yararlanıcılar tarafından </a:t>
            </a:r>
            <a:r>
              <a:rPr lang="tr-T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nasıl algılanmak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istiyor?</a:t>
            </a:r>
          </a:p>
          <a:p>
            <a:pPr algn="just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Hesap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verme sorumluluğunu taşıyan otoriteler </a:t>
            </a:r>
            <a:r>
              <a:rPr lang="tr-T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nasıl bir gelecek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öngörüyor?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27</a:t>
            </a:fld>
            <a:endParaRPr lang="tr-TR"/>
          </a:p>
        </p:txBody>
      </p:sp>
      <p:pic>
        <p:nvPicPr>
          <p:cNvPr id="7" name="Picture 2" descr="http://iblog.milliyet.com.tr/imgroot/blogv7/Blog333/2011/09/12/23/275507-3-4-4a7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77072"/>
            <a:ext cx="2772181" cy="1997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2979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dirty="0" smtClean="0">
                <a:latin typeface="Times New Roman" pitchFamily="18" charset="0"/>
                <a:cs typeface="Times New Roman" pitchFamily="18" charset="0"/>
              </a:rPr>
              <a:t>TEMEL DEĞERLER İÇİN CEVAPLANMASI GEREKEN SORULAR</a:t>
            </a:r>
            <a:endParaRPr lang="tr-T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Biriminizin 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Çalışma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felsefesi nedir?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Çalışmalarına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temel teşkil eden ilkeler, standartlar ve idealler nelerdir?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Personeli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tarafından benimsenen değerler ve inançlar nelerdir?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28</a:t>
            </a:fld>
            <a:endParaRPr lang="tr-TR"/>
          </a:p>
        </p:txBody>
      </p:sp>
      <p:pic>
        <p:nvPicPr>
          <p:cNvPr id="11266" name="Picture 2" descr="http://iblog.milliyet.com.tr/imgroot/blogv7/Blog333/2011/09/12/23/275507-3-4-4a7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365105"/>
            <a:ext cx="2808312" cy="202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28165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DÜZCE ÜNİVERSİTESİ 2015-2019 STRATEJİK PLANI YOL HARİTASI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29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1037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DURUM ANALİZİ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b="1" u="sng" dirty="0">
                <a:latin typeface="Times New Roman" pitchFamily="18" charset="0"/>
                <a:cs typeface="Times New Roman" pitchFamily="18" charset="0"/>
              </a:rPr>
              <a:t>ANALİZ: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Bir bütünü oluşturan parçaları bilimsel bir amaçla birbirinden ayırma işidir.</a:t>
            </a:r>
          </a:p>
          <a:p>
            <a:pPr algn="just">
              <a:lnSpc>
                <a:spcPct val="150000"/>
              </a:lnSpc>
            </a:pPr>
            <a:r>
              <a:rPr lang="tr-TR" b="1" u="sng" dirty="0" smtClean="0">
                <a:latin typeface="Times New Roman" pitchFamily="18" charset="0"/>
                <a:cs typeface="Times New Roman" pitchFamily="18" charset="0"/>
              </a:rPr>
              <a:t>DURUM ANALİZİ: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Stratejik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planlama sürecinin ilk adımı olan durum analizi, kuruluşun “</a:t>
            </a:r>
            <a:r>
              <a:rPr lang="tr-T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neredeyiz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?” sorusuna cevap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verir.</a:t>
            </a:r>
          </a:p>
          <a:p>
            <a:pPr marL="0" indent="0">
              <a:buNone/>
            </a:pP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817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STRATEJİK</a:t>
            </a:r>
            <a:r>
              <a:rPr lang="tr-TR" sz="4000" dirty="0" smtClean="0"/>
              <a:t> PLAN YOL HARİTASI-I</a:t>
            </a:r>
            <a:endParaRPr lang="tr-TR" sz="4000" dirty="0"/>
          </a:p>
        </p:txBody>
      </p:sp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412776"/>
            <a:ext cx="7498080" cy="482453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tr-TR" sz="2800" b="1" dirty="0" smtClean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4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EĞİTİMLER</a:t>
            </a:r>
            <a:endParaRPr lang="tr-TR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1. AŞAMA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: Birimlerde Stratejik Planlama ekiplerinin oluşturulması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sz="33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3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27-31 </a:t>
            </a:r>
            <a:r>
              <a:rPr lang="tr-TR" sz="33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Mayıs 2013 </a:t>
            </a:r>
          </a:p>
          <a:p>
            <a:pPr algn="just">
              <a:lnSpc>
                <a:spcPct val="170000"/>
              </a:lnSpc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2. AŞAMA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: Koordinatör ekip tarafından birim stratejik planlama ekiplerine  “Durum Analizi” ve “Geleceğe Bakış” konularında eğitim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verilmesi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sz="33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33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3-7 Haziran 2013 </a:t>
            </a:r>
          </a:p>
          <a:p>
            <a:pPr algn="just">
              <a:lnSpc>
                <a:spcPct val="170000"/>
              </a:lnSpc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3. AŞAMA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: Koordinatör ekip tarafından birim stratejik planlama ekiplerine  “Stratejik Amaçlar” ve  “Performans Göstergeleri” konularında eğitim verilmesi.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tr-TR" sz="33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3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10-17 </a:t>
            </a:r>
            <a:r>
              <a:rPr lang="tr-TR" sz="33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Haziran 2013 </a:t>
            </a:r>
          </a:p>
          <a:p>
            <a:pPr>
              <a:lnSpc>
                <a:spcPct val="90000"/>
              </a:lnSpc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26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422839"/>
            <a:ext cx="7498080" cy="5410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tr-TR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ÜNİVERSİTEMİZ SENATOSU</a:t>
            </a:r>
          </a:p>
          <a:p>
            <a:pPr marL="0" indent="0">
              <a:lnSpc>
                <a:spcPct val="80000"/>
              </a:lnSpc>
              <a:buNone/>
            </a:pPr>
            <a:endParaRPr lang="tr-TR" sz="2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Üniversitemiz misyon, vizyon ve temel değerlerinin belirlenmesi.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Üniversitemiz stratejik amaçlarının belirlenmesi.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Senato tarafından yapılan değerlendirmelerin Birimlerle paylaşılması.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Haziran 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2013</a:t>
            </a:r>
          </a:p>
          <a:p>
            <a:pPr>
              <a:lnSpc>
                <a:spcPct val="80000"/>
              </a:lnSpc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498080" cy="1143000"/>
          </a:xfrm>
        </p:spPr>
        <p:txBody>
          <a:bodyPr>
            <a:normAutofit/>
          </a:bodyPr>
          <a:lstStyle/>
          <a:p>
            <a:r>
              <a:rPr lang="tr-TR" sz="3500" dirty="0">
                <a:latin typeface="Times New Roman" pitchFamily="18" charset="0"/>
                <a:cs typeface="Times New Roman" pitchFamily="18" charset="0"/>
              </a:rPr>
              <a:t>STRATEJİK PLAN YOL HARİTASI-II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140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899592" y="1484784"/>
            <a:ext cx="7498080" cy="523150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r-TR" sz="2400" b="1" dirty="0" smtClean="0">
                <a:solidFill>
                  <a:srgbClr val="C00000"/>
                </a:solidFill>
                <a:latin typeface="Comic Sans MS" pitchFamily="66" charset="0"/>
              </a:rPr>
              <a:t>	</a:t>
            </a:r>
            <a:r>
              <a:rPr lang="tr-TR" sz="5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BİRİMLERDEN BEKLENENLER</a:t>
            </a:r>
            <a:endParaRPr lang="tr-TR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</a:pPr>
            <a:r>
              <a:rPr lang="tr-TR" sz="31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tr-TR" sz="3100" b="1" dirty="0">
                <a:latin typeface="Times New Roman" pitchFamily="18" charset="0"/>
                <a:cs typeface="Times New Roman" pitchFamily="18" charset="0"/>
              </a:rPr>
              <a:t>. AŞAMA: </a:t>
            </a:r>
            <a:r>
              <a:rPr lang="tr-TR" sz="3800" dirty="0">
                <a:latin typeface="Times New Roman" pitchFamily="18" charset="0"/>
                <a:cs typeface="Times New Roman" pitchFamily="18" charset="0"/>
              </a:rPr>
              <a:t>Her birimin “Durum Analizi” yaparak değerlendirmelerini Stratejik Planlama Kuruluna bildirmesi.</a:t>
            </a:r>
            <a:endParaRPr lang="tr-TR" sz="31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tr-TR" sz="33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3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 </a:t>
            </a:r>
            <a:r>
              <a:rPr lang="tr-TR" sz="33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tarih: 5 Temmuz 2013</a:t>
            </a:r>
          </a:p>
          <a:p>
            <a:pPr algn="just">
              <a:lnSpc>
                <a:spcPct val="170000"/>
              </a:lnSpc>
            </a:pPr>
            <a:r>
              <a:rPr lang="tr-TR" sz="31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tr-TR" sz="3100" b="1" dirty="0">
                <a:latin typeface="Times New Roman" pitchFamily="18" charset="0"/>
                <a:cs typeface="Times New Roman" pitchFamily="18" charset="0"/>
              </a:rPr>
              <a:t>. AŞAMA: </a:t>
            </a:r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Her birimin Üniversitemizin, misyonu, vizyonu, temel değerlerine yönelik önerilerini Stratejik Planlama Kuruluna bildirmesi.</a:t>
            </a:r>
            <a:endParaRPr lang="tr-TR" sz="31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tr-TR" sz="33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3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 </a:t>
            </a:r>
            <a:r>
              <a:rPr lang="tr-TR" sz="33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tarih: 2 Ağustos 2013</a:t>
            </a:r>
          </a:p>
          <a:p>
            <a:pPr algn="just">
              <a:lnSpc>
                <a:spcPct val="170000"/>
              </a:lnSpc>
            </a:pPr>
            <a:r>
              <a:rPr lang="tr-TR" sz="31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tr-TR" sz="3100" b="1" dirty="0">
                <a:latin typeface="Times New Roman" pitchFamily="18" charset="0"/>
                <a:cs typeface="Times New Roman" pitchFamily="18" charset="0"/>
              </a:rPr>
              <a:t>. AŞAMA: </a:t>
            </a:r>
            <a:r>
              <a:rPr lang="tr-TR" sz="3600" dirty="0">
                <a:latin typeface="Times New Roman" pitchFamily="18" charset="0"/>
                <a:cs typeface="Times New Roman" pitchFamily="18" charset="0"/>
              </a:rPr>
              <a:t>Her birimin Üniversitemizin stratejik amaçlarına yönelik önerilerini  ve hedefler, performans göstergeleri, faaliyet planları ile birlikte Stratejik Planlama Kuruluna bildirmesi.</a:t>
            </a:r>
            <a:endParaRPr lang="tr-TR" sz="31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tr-TR" sz="33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33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Son </a:t>
            </a:r>
            <a:r>
              <a:rPr lang="tr-TR" sz="33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tarih: 16 Ağustos 2013</a:t>
            </a:r>
          </a:p>
          <a:p>
            <a:pPr>
              <a:lnSpc>
                <a:spcPct val="80000"/>
              </a:lnSpc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tr-TR" sz="2800" dirty="0"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endParaRPr lang="tr-TR" sz="2800" dirty="0">
              <a:latin typeface="Comic Sans MS" pitchFamily="66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498080" cy="792088"/>
          </a:xfrm>
        </p:spPr>
        <p:txBody>
          <a:bodyPr>
            <a:normAutofit/>
          </a:bodyPr>
          <a:lstStyle/>
          <a:p>
            <a:r>
              <a:rPr lang="tr-TR" sz="3200" dirty="0">
                <a:latin typeface="Times New Roman" pitchFamily="18" charset="0"/>
                <a:cs typeface="Times New Roman" pitchFamily="18" charset="0"/>
              </a:rPr>
              <a:t>STRATEJİK PLAN YOL </a:t>
            </a:r>
            <a:r>
              <a:rPr lang="tr-TR" sz="3200" dirty="0" smtClean="0">
                <a:latin typeface="Times New Roman" pitchFamily="18" charset="0"/>
                <a:cs typeface="Times New Roman" pitchFamily="18" charset="0"/>
              </a:rPr>
              <a:t>HARİTASI-III</a:t>
            </a:r>
            <a:endParaRPr lang="tr-TR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100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Stretejik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Planlama Kurulunun Çalışmaları</a:t>
            </a:r>
          </a:p>
          <a:p>
            <a:pPr>
              <a:buNone/>
            </a:pP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	“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Temmuz-ağustos 2013</a:t>
            </a: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Senato Çalışmaları 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“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Eylül-ekim-kasım 2013</a:t>
            </a: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Planın Tamamlanması İçin Son Tarih </a:t>
            </a:r>
          </a:p>
          <a:p>
            <a:pPr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“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31 Aralık 2013</a:t>
            </a:r>
            <a:r>
              <a:rPr lang="tr-TR" i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000" dirty="0">
                <a:latin typeface="Times New Roman" pitchFamily="18" charset="0"/>
                <a:cs typeface="Times New Roman" pitchFamily="18" charset="0"/>
              </a:rPr>
              <a:t>STRATEJİK PLAN YOL HARİTASI-III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192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143000"/>
          </a:xfrm>
        </p:spPr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TEŞEKKÜRLER….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34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491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DURUM ANALİZİ YÖNTEMLERİ?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GZFT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(SWOT)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ANALİZİ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PEST ANALİZİ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5 KUVVET ANALİZİ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ÖZDEĞERLEME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İÇ KONTROL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DEĞERLENDİRMELERİ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ADEK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…..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816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ÇEVRE NEDİR?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4525963"/>
          </a:xfrm>
        </p:spPr>
        <p:txBody>
          <a:bodyPr>
            <a:normAutofit/>
          </a:bodyPr>
          <a:lstStyle/>
          <a:p>
            <a:r>
              <a:rPr lang="tr-TR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İşletmenin sınırları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dışında kalan her şeydir.</a:t>
            </a:r>
          </a:p>
          <a:p>
            <a:r>
              <a:rPr lang="tr-TR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İşletmenin sınırları: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İşletmenin kontrol alanı dışında kalan her şeydir.</a:t>
            </a:r>
          </a:p>
          <a:p>
            <a:pPr lvl="1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Yasalar, Devlet Kanunları</a:t>
            </a:r>
          </a:p>
          <a:p>
            <a:pPr lvl="1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Rakipler</a:t>
            </a:r>
          </a:p>
          <a:p>
            <a:pPr lvl="1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Müşteriler (potansiyel öğrenciler)</a:t>
            </a:r>
          </a:p>
          <a:p>
            <a:pPr lvl="1"/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Teknoloji</a:t>
            </a:r>
          </a:p>
          <a:p>
            <a:pPr lvl="1"/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Sosyo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-Kültürel etmenler</a:t>
            </a:r>
          </a:p>
          <a:p>
            <a:pPr lvl="1"/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AutoShape 2" descr="data:image/jpeg;base64,/9j/4AAQSkZJRgABAQAAAQABAAD/2wCEAAkGBxQTEhQTEhMWFhUWGBsVGBUWGBsZGBYgGBggGB8YGxYaHCgjGxomGxcaJTEiKikrLy4uGh8zRDUsNzQvLjcBCgoKBQUFDgUFDisZExkrKysrKysrKysrKysrKysrKysrKysrKysrKysrKysrKysrKysrKysrKysrKysrKysrK//AABEIANMA7wMBIgACEQEDEQH/xAAbAAEAAwEBAQEAAAAAAAAAAAAABAUGAwIBB//EAEcQAAIBAgQEAwQHAwgKAwEAAAECAwARBBIhMQUGE0EiUWEUMnGBIzNCUmKRoXKx0zRDU1RzkrLBBxUWJIKis8LR4WPS8Bf/xAAUAQEAAAAAAAAAAAAAAAAAAAAA/8QAFBEBAAAAAAAAAAAAAAAAAAAAAP/aAAwDAQACEQMRAD8A/caUpQKUpQKUpQKUpQKUpQKUpQYrjXGMamNmjjU9FYQ0doZGzuUckB1iZT4lTQum/fauWE5wxnTw+fh8nUdskilXBWzRKLZUK3ZZWkuSFAjZSbg20PN2OlhwxkgHjzxL7hkyq8yI7ZF1OVGY/KqDhnN2KvAkuDdi4YtKFaIFRM6KwjcHKciK7KzAgON6D5JzjjFRmbh73srKR1WFmEpswEWbPeFRYA26yXNq6NzZjerl/wBXN08wXMTJmAzQAmwiIP8AKGtrY9F/KqzhHPuJlUv7PfIHZlBa38njnRS5jGQjqlSSNSpI0qTNzxirB4sE0itFG6jxgAlMQ7WcRnMPoIwNNeqvmLh34BzHjnxKRT4aQROq/SmNgI2zT3BsovmWOPXQLcXN2W+4qr5f4lJOjmWHoskhTLcsGGVWDBiq3FmsdNwRrVpQKUpQKUpQKUpQKUpQKUpQKUpQKUpQKUpQKUpQKUpQKUpQKVmuXOPyy4vG4WWFx0HvHNlISRH1AvtmBuNNwPMGtLQKUpQZ3E8Vw2FxOGwCxontXVYKihVuigm6gW8WvxtWgjQKAqgAAWAAsAB2A7CqzHcPifFQSPFGzqr5XZFLLYqRZiLixJ/M1a0ClKUClUHPHM6cOwkmJdS5HhRAD4mbRQW+yt9yf1NhV1hWJRS3vFQTbzI1oOtKUoFKUoFKUoFKUoFKUoFKwycOx+HGJeEzSk4gLGskwlPQ6SnNGssirn6uYeIg5b7+GoU+L4xN7RF0spVAueOyLn6MT/RSM4Zj1GkF7ZbDe+lB+jUrEnE8YZ2UQoih8ok+jYFerP41XqX+qGH3ANy2lMNieMDpdSJGPVXqBemoyMkJY5jKbBXbECwBJyLqO4balYnBtxSSeIzRmOJcQrHK8dzH0p1YNkfxLn6JAtfX0NttQKVD4xj+hDJMUZxGpdlSxcganKCRcgXNu9q5cA45BjIVnwz5420vYixG4IIBBFBY0pSgg8Q8Dxy9gem37MhABt6OE17DNU6ueIhDqyMLqwKkeYIsR+VcOGTFkAc3dCUftcrpmt2DCzAeTCgl0pSgh4j6+L9mT/tqZUPEfXxfsyf9tTKBSleXYAEk2A1J8rUELEjqTKh1VB1GB2Ja6oCNiPfPoVWp9QuFochkIs0p6hB3AIAUW7EIFB9Qam0ClKUClcYcUjM6q6syEBwCCVJ1Aa2xtraqrmbmnD4EI2JYqHzBSBe5Rc2W33jsB3JoLulU0nM+HRisriIqpZ87IMmVY3ZWsxsyrMhPbXfavTc0YMZr4mIZQCQWFxcqNvO7oLb3ZR3oLelUnEubMJCju0ynJGZsikFyoXP4VvqcutvLWvuG5pwrEqZVRurJCFkIUlo5DEbC+xcWB70F1SqZua8EFVziogr3ysXFmta5B7jxrrt4hXSLmTCMyKuJiJkF0GceIeL+G/8AcbyNBX87x4krB7MJiBKTKIHRJCnSe1jIwH1nT71TzY3i8UTCSOI5MKCZNTmkEIzG6MDm6mbQAC1tRvW9pQfmmH45xEYeTEiMlURgjMrHPlxTrm6fUJLNEFNxe99Li1WJxPF875IUVWfN47SWGXDjKLTCwu2J2/o/W53VKCBwJ5jAhxIAm8QbKLA2YgEDMbXUA2ud6n0pQfCKrocAuGUDDxhY1FjCgsLDugGzenf41ZUoPEUoYBlNwdjXuocsZjJdBcHV0Hf8S/i8x3+NSYpQwDKbg6g0HuszxTjww3EMPhzFIRjNOpoI1eNSd9y5UAW00VfWtNUTiPSCq02UBWDKW7MNiv4u2m97UEulU0vGmb6qI2+9Kcg+ISxb5MFqM+InbebL/Zoo/wAeeg88Z5a62PweLzEDDiQOoJAe4GS472YsfyrSVm80v9Yl+Nov4dfUnnXact/aIjD/AJAh/Wg0dZ3mDj8SYmDAPm6mJ1FlLKVU3YG21wLX2AJN9KkRcYkX6yLMPvRHX4mNrWHwLH0rvhIsPLN7SmVpQghzH3kW+fKVOqEkgkEAmwoLOlKUCoHEfpA0C3uylXYEjpqwte4IIe21j611xE5J6cfvfabcID3Pm3kPntXXDwBBYfEk6kk7knuaCq5R5ai4fh/Z4cxGdpGdrZ3Lm92IAuQLLfyUVI4xwKDFZfaIxJkDhQb2HUQxtoD3UkelWVKDOPyPgiWLRuxZOmxaaU3BRIzu/vFIYwW3OQXNSJOVMKWmbpkGbWSzuASSGJADWBJUE23q7pQZ1uSMEQy9HRougwzvYqE6evi97Jpm3t3rsvKWEEglEVnDvJmDvqZJDKb+LUdRmYA6C5tarylBmcDyNhY1sys5vIcxdgbSMjEaNrYQxi+/h8yby4OU8IkglWKzjNrmexzM7nMM1m8U0hF9s3wq7pQKUpQKUpQKVnObsHj2VX4diEjcEBo5UVkYE6sGtcMB2vY+hq0XH5BaZSlt396M+ucDwj9oLQT6V5RwQCCCDqCNQfnXqgVmcPyw8XEXxseIYpMuSaCS2UAaq0ZUDKQb6EG+dta01QeKY3pgKtjI/ug7C27keQv8yQO9B54jxHIciANIdbH3UH3mP7hufQXIqRHds7ku/wB49r9lGyjbbewvc616jS3ckk3JO7E9z614nnCgXuSdAo1LHyA/z2FBF4rg2ky5e2a3iZcrG2WS67lddPWoMkGMLhc9wEa7HKoLFVy2ypm8L5j5EAAjufHHOXnxZiMk8kKoxLRwOy51I9xnBF9QNbaC4HnV7BCEUKosqiwGp/U6mggS4OXKtpDnVSDdtGYe6T4ex1OmuxuKjxRYzXNIoIuAbLY+AWIGTTxXvf8AdvwwuMxB4nNG0bDDCCPI5K2zZmJIF765mXb+bFaBhcWOxoOOBWQIBKQX7kbfuH7q9vFchgSrjQOujD09R+E3HpVDw3lk4eeWaLESsrqAsErs8aaktlJa4v4baG2u97C8gxGa4IKsN1P7we6+o/Q6UFrw/iRJEctgx91hor+n4W/D8xfUCu5xxWOHRi4dGpkd80kslhFGi7hibksxIAygmwJpIgYWO3/7UHsfWrHhONLXjkN3UXDffXbNb7wJANvMHS9qCbhYAigAep1vcncknc3712pSgUpUbEY5EOUm7HUIoLOfXKtzb12oJNKzXK/F8biJJTiMIuGiRmRczl5JSptmUZQAmm+t+3nWloFKUoFKUoFKUoFKUoFKUoIb8NW5aMtEx1JjsAfUoQVY+pBNU/MvHMRgoep7M2L8arbDq+exN2JjAawCA+LNYtlFhetJSgicO4gk0SzLmVWF7SKUZbbhlYAqRVIkpkZpT9v3QfsoPdFuxIOY+rHyqz5hk+iyf0rCP5G7OP7itUCg54iYIpY3PYAbkk2Cj1JIHzrxhoSPE9i53tsv4V/CP13qkEuJfiRSyeyQxq+Yqc3UcEWVgdSBe972DeorRUClRcRxKFGyPKiv4RlLAMc5IXTfUq1vOxqTmHnQRE/lD/2Sf45KmVwEf0he4sUVfyZj/wB1d70CuWIgzWsbMNVbyP8AmD3HejYlAyoWXM4YqtxdglsxA72zC/xFdaDjhZ8wNxZlOVl3sd9+4IIIPkRXqYMLMnvocy+p7qfRhcfO/aqHjM2JjxuEMQU4eU9KY5SXBAZkJN7Bb3F7bm3cVoqC7jxaGMS5gEK58zaAC17m+1hv5VS8D5ugxokODDTCNzGWtlQEAHNnbdTfsCfSu3B0VllgdVZQ2cKwuCsni1B0PjD/AKVbYfDImiIqA75VAv8AlQRvZZH+tkyj7kV1+Rk94/FcnwqTh8MiCyKFB1NhufMnufU11pQKUpQKUpQKUpQKUpQKUqBxrh7TxGNJ5YCf5yHJm+F3VrD4WPrQT6VQcucvy4bDrC+NnmZSx6jBCzZnLC5dWJIBtfN27bVZ+xv/AFiX8ov4VBMpUP2N/wCsS/lF/Cqj4ZytNFi5cS3EMS6yPmGH8HSAtaxUqfU3TJ2oJvHD9NCO2WRvmCij9HauArrxr6+M/wDxSW+TJ/5FZ7DcVm0DRFjcC4R0U3FzqQSADbcDfbTUJ3DOIiW4sQwAJHY5u6+Y7X86nVnhxZlzFcKVkbKcmpeQKQDlAW3hDWuSACw32qw4dxCSRrNC0Y8WpJN8uS32QLHObb+6aCDxHlaOXFLjM7LMgjCEbKEZidO4YSFTfttaomH5HiWRZHleTK6uFZVt4DMVXQa29pbX8IqXxfl2SaeKZcbiIxG6uYQV6TBTe2UAa6btm+FW3szf00n5Rfw6DJn/AEfxGPotiJGsBa4W4CwnDqdBuAQb/eW9T4+TY1eN0kZem0jKAq6dRixUX0AuT2Pyq19lfrX6stunvaP721+napHszf00n5Rfw6Ci4FycmGkjkErsUD6EAKTJHFGxsNvqAdO7Gr/HYnpoXILWKiyi5OZgug7nXaqSHlqQYuTEnHYjK5W0AKiPwoq+JSpU3y3uFU6/M2PFcVIhTpqGB3GVmO4tYjQbk3PlcXsRQeF45HYXvc9hqBZc+p0+z+tdcPxZHYKobUgA2FrlS4G99lPbtUBuJv8A1TUi5IB18eS1umNSLnXz1pHxd+2GOjBco3XTfRfKxtpowoNFwxrYkD70TX/4HW3/AFDV9WbwSlp49Sp6UuotcXMY7gjc9xXPg3Ks0GImmbiOJmWRVAWTISmUk6eHKAbjRUXbvQailQ/Y3/rEv5Rfwqexv/WJfyi/hUEylUHMfL8uJw7QpjZ4WYoeooQMuVwxsUVSCQLXv377VY8GwDQRCN55ZyP5ybJn+F0Vbj43PrQTqUpQKUpQKUpQKUpQKUpQKUqu4/xyDBxGfEydOMEKWys2p20QE/pQR+PJZ4H9Xj+Gdc9/ziA+dRqk+1JjcJ1cOSysBJEzI0eYqQymzgHKSBrbUHyqHDIGUMNiLj5/50ESHisbYiTDXtLGiyFT3V9Mw8wCLHy086nVTYzg8K4gY7p3mVcjNqSEsQcq3sCL30FyMw1NquQaCn5ohmaOPoCQ2lUyLFII3ZLHMAxZfTvVEjcVjjAbptkwxJY+PNIImOuXxF+plGgIIv3NxtaUH5/hsXxDomVRJZBKoMg8bATplYxs3iYxh/FY+gOgqdKeK2do1QMxzBWKuNII/CLsMoMvUBsB5+tahnPXAubdNjbtcOutvPWpVBC4N1ul/vFuoHkFwAMyiRgjWBIBMYU29am0pQQcfxWOKSGJ28c7lI17mwLE/sgDf1A71OqmfhEM+JTFMgLw+GJ7kHvmOh1XUgA/iPcGrkm29B24Ql52b7kYW/q7XI/JF/OryqTAzrBhnxEuYBiZWyo7sF0C+BFLaIFvpprXfl7mHDY2My4WUSoGylgrLY2Bt4gDexH50FpSlKBSlKBSlKBSlKBSlKBSlKD4zAC5Nh5mo8+PRTlvmf7igs3xIGw9TYVT838qLxBVjlnnjiBuY4WVQ5GxclSTbsL2vrvarvCYVY1CKLAeguT5mw1J7mgj/TP5Qr8nk/8Aqp/v1zxHAoJFKzRia9iet9JexDbNoBmANgANNqsqUCs/jcP0pD9yQll9GOrL89WHrm9K0FRcZ03+hdhdwSFvZjl1zKN9DY37G1BT1EA6WwvF5DeP4Dunp9n4bSpEaNsj7n3W7Pb9zW3HxI0r5JIFBZiAALkk2AA7k0H1GBAIIIOoI1B+dfaznGuEnENE2Fxns7Ixk+jAdZDb7SZgCLE301v6Vf4bNlGZgzWszKLAkaGwuba9rmghSYuMYpEMiZzE9kzDN7yn3b32BPyNWNUY4bBLi0x6ujNHE0BKkEXLAi5HcXYf8dXUjWBNwLAm52HqfSg9VEL9XRTaPu4+16IfLzb8vMU/DeBSriJJMTizP1FA6GTJGuUkrlQObgAtoQb73uK0SkEabUBVAAAFgNABsPSviYfquIvs+9Ifw/c+LEW/ZDbaU1ZsiC7nX0UfebyH6mp/tUGE6cUkgRpScrPp1X0uM22a1rL5CwFhQWtVsPAoEv0oxESxctF4CSxuSStr3OtjcelWVKCDaZO4mX1skn5jwMfkldIMejHKSVf7jjK3yv73xFxUquc8KuMrqGB7MAR+RoPasDsb9vy0P619rN8q8pDAtJ08TiJEkJdo5mVlDMbl1IUFSTe+tjfatJQKUpQKUpQKVU8w8xYfBIj4l8iOxUNa4uEaTW3oht5mwrhi+bMPEheRimWMysptnFo2lyFL3z9NGbL5A0F7SqEc4YQhyJR9G7RyagZCkYkYnMR4VBFyNjUr/aPCXy+0w3zmK3UX3wQpTf3gSBbzIoLSlROFcRTERLNHfI17XFj4WKnT4g1LoFKVwxWIyAaZmbRVG7H/ACA7ntQMViclgBmZtFUbn/wB3PaqTl7lOPDYjEYrO8k2ItmLkt0wNSiFiSEzHY+Qq5wuGy3Zjmdtz2H4VHZR/wC6k0HLE4dZFKuAQe37iDuCDqCNQaz/ABThMmR0GaSNgRdbCVL+mge3mLHbRjrWlrOc1c1LhJMLCFLy4qZIkGtlUsA7sfRToNyfS5oKH/UyOGCTMXuSQ32S2tmTRgL65TY1Nw3B0STqBmLXLXNu65baDaxrWYvAxy26iK1tiRqPg24+VQX4Gv2JZU/4g/8A1Ax/WgzmI5fR93k3c6MV+skaQ2ta2rn8l7ivk3L6MLZ2FwQbBdbtmva1gfs3+7cVov8AU5uB132+6lzbv7vr5dxXpOBD7c0rDyuqfqig/rQZXE8FQZi8pVWsBcgXPw0zHQHzYk/Crvh3D5GVVXMiD+ckHjb9mPsd9WAtp4SKu8Jw6KM3RAG2LHVz8XNyfzqk4hx6WLiUGG6LvBPF9Yq3ETqzHxNtlKj/AJb+dBfYPCLGuVBvqSdSx82Pc/8AoVA5m5dgx8PQxKZo8yvYGxBU30Yai4uDbWzHaralBCwbdPLCwAAGWNgAFYKPdsNFcAbDQgXHcCbXOeEOpVhcH5EW1BBGxB1B7VwgmKsI5Dcn3H2D21sfJwNx3Go7gBLpSlApSs8Oc8J7RLh2kyPFnLs4yoOmELeMnQASpqbXvQaGlUUnNuFDhOqDdUcOCChDmQAhr6/USXA10rhFzzgm6R6wCyhSrmwUBo3lGa5unhibcDUWoNJSvgN9a+0Gd5ybCBYDjI2kHVPSRY3kJfpPf6NAc30ec7dvO1Uj8I4O6AmZSPZg4VsSwbo9BoxIUZwbdGUrnI0FtdK1XHOBx4oRiQuOmxdGjdo2UlGjJDKb+67D51U4rkHBlHVIwhaLpDdgloxErDXMGCKo0YbeetBWS4PhGIVyZVySXmZhiCqHqL7KbsH0zCMKV81Gl67yxcJDKJJYUaOWTL1JlXM0zJiHAzN4lLPG1u1x2r7/APzyI4eSJpGaWQNmmYZhdp2xF+m5YGzubZiTtqTrVgvJGEBLZXudyZGYnSEaliST/usWp8j5mgteBRQLAgwzK0OpRlbOpzMWJD3NxcnvU+ovDcCkEYjjBCgsRc3PiYsdfixqVQVfM2Nliw0jYeJpZyMsSKN3bQEk6BRuSSBYGvPLcU/RR8YqDEsLSdM5lFtgtwLDuRrrfU71bUoFKUoFV8aCSZmIBWOyJcX8WjMw+ByD0KtUnHYnpxs9rkDRdszHRVB8yxA+dMDh+nGqXuRqzbZmJuzW8yxJ+dB3pSlBmMdw/Eni2GnWRBh1w8qNGb5jdlLHa2/S/umtPUOX+UR/2Uv+KKplAqLxGEshy++tnT9pdQL+R2PoTUqlBzw0wdFddmAYfMX/ADrpUHBeCSSLtfqp8HJzD1Ie59A61OoFccZBnRl0uRoTewO4bQg6Gx0IOm4rtSgznJcOOjSSLiDLK6uWTEJa0iuSbFbAqym4ta1ioBNjWjpSgicW4imHheeUkJGMzEAsbegGprO4Z+GypKCyocVMQ6ysYpmlQouVVch1ZWWOwHex71oeL8NTEwyQSglJBlaxINvQjaqf/YjB3RmjLsjM2aRi5cu6yMXz3zeKNT6WsLCgqcHFwnOrI6Fo5MhbrXs0fXmLOc53z4hiTvr5acZuD8FyhJJIzHHGhDviPAoTqYdLSF9GW7qO4KjuBVhwzkCGMsZHaS5GRfEFjVY5IgoBdiRkncWuBtYCunDOQcNEkatndkCDNcqD05WmWyL4VAeRvCoAtpYCg0HDOIQzLeCaOZVOQtG6yWIANiyk+KxB+dTKrOB8ChwilIAQCEBuSfq41iXf8CLVnQKUpQKUpQKUpQKUpQKUpQZz/aCGbiBwILdSAdaRcpynwrk8VrW+kvrY3Va0dQsHwuKKWaZEAknZWkfu2RAii/kFXQepPc1NoFKUoIcv8oj/ALKX/FFUysxjuOSLxXD4QYcsrwSP1s9gozLfw5dwUQb/AM4K09ApSlBmufOOewwDGdGSXpNZhHb3XFjmJ91MwQ3AOqj41o43uARsRf8AOvk0SurI6hlYFWUi4YEWIIO4Ir7GgUBRoAAAPQaUHqlKUClKUClKUClKUClKUClKUClKUClKUClKUClKUClKUGVl5vMUmJXEQhI8OYwXWQuzmZgsQCdMWLXF7tZT3I1rgn+kXDdWRCrhUw/tQa2pRVkZ7qbWZela1yWvpoCatuZsTFBC0jQLKZXihZLKOoZJFiTMSNQCw32qhwXNPDJAiyRRxuysDG0Qbp9PrQlS6qVtaOdRrsT94AhOXnPBs8bFZA+Yw3aMgxZ5Uj8XkrSGMd+x0ANRz/pFgEHUZGD9JpcmpQFY5JRGZAPeZIXN8ptbzsDxw3NWAcqzwKrJ1JTmhYPGVERLWaMEErPEc2mlvI248V45wpkdZY1EbQhA8UT5zHLE8rKDGmZE6aSE2NrZtqCfBz9EcRFh2jIMrSxoym/iikRMpuotfqE3v9m2pIrYVS8IXCYiPqRQoVDMnjiysGRwTcOoYHOinXuoNXVApSlApSlApSlApSlApSlApSlApSlApSlApSlApSlApSlApSlBG4hgIp0Mc0ayIbEo4DKbG40PkQDUX/UWGUArBEpRMiFUC5VGayiw0AztbyzN5mvlKDMcvcAwy4GV1gjDHq6hdtFXw/d0hj2tqgO+taDBcu4UxR3w8RvGFN0BuDGYyDfe6SOPgzedKUFrhsKkYIjUKCxYhRa5Y3J+JNdqUoFKUoFKUoFKUoFKUoFKUoFKUo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5124" name="Picture 4" descr="http://upload.wikimedia.org/wikipedia/commons/d/dd/Teknoloji_kurum_cevre_iliskis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068960"/>
            <a:ext cx="3059832" cy="2572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69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ÇEVRE ANALİZİ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107503" y="1052736"/>
            <a:ext cx="8856985" cy="554461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Üniversitemizin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faaliyet 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alanındaki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ülkemizdeki </a:t>
            </a:r>
            <a:r>
              <a:rPr lang="tr-TR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durum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gelişmeler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Dünyada ve ülkemizdeki temel eğilimler ve sorunlar arasında Üniversitemizi yakından ilgilendiren </a:t>
            </a:r>
            <a:r>
              <a:rPr lang="tr-TR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kritik konular 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ve bu konuların Üniversitemizi </a:t>
            </a:r>
            <a:r>
              <a:rPr lang="tr-TR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nasıl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 yönde </a:t>
            </a:r>
            <a:r>
              <a:rPr lang="tr-TR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etkileyeceği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Üniversitemizin faaliyetleri ve alanıyla ilgili kalkınma planı,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sektörel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ve bölgesel plan ve programlarda yer alan </a:t>
            </a:r>
            <a:r>
              <a:rPr lang="tr-TR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amaç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ilke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politikalar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ve bunlar arasındaki </a:t>
            </a:r>
            <a:r>
              <a:rPr lang="tr-TR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uyum</a:t>
            </a:r>
            <a:r>
              <a:rPr lang="tr-TR" sz="22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Üniversitemizin karşılaşabileceği </a:t>
            </a:r>
            <a:r>
              <a:rPr lang="tr-TR" sz="2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riskler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belirsizlikler</a:t>
            </a:r>
            <a:endParaRPr lang="tr-TR" sz="2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www.alginerozan.com/wp-content/uploads/2012/01/stakeholder_relationshi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365104"/>
            <a:ext cx="1872208" cy="1919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6346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GZFT (SWOT) ANALİZİ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2152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Düz Bağlayıcı 6"/>
          <p:cNvCxnSpPr/>
          <p:nvPr/>
        </p:nvCxnSpPr>
        <p:spPr>
          <a:xfrm>
            <a:off x="1259632" y="3861048"/>
            <a:ext cx="6768752" cy="0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etin kutusu 7"/>
          <p:cNvSpPr txBox="1"/>
          <p:nvPr/>
        </p:nvSpPr>
        <p:spPr>
          <a:xfrm rot="16200000">
            <a:off x="693060" y="4713692"/>
            <a:ext cx="1335558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tr-TR" dirty="0" smtClean="0"/>
              <a:t>KURUM DIŞI</a:t>
            </a:r>
            <a:endParaRPr lang="tr-TR" dirty="0"/>
          </a:p>
        </p:txBody>
      </p:sp>
      <p:sp>
        <p:nvSpPr>
          <p:cNvPr id="9" name="Metin kutusu 8"/>
          <p:cNvSpPr txBox="1"/>
          <p:nvPr/>
        </p:nvSpPr>
        <p:spPr>
          <a:xfrm rot="16200000">
            <a:off x="755577" y="2625460"/>
            <a:ext cx="1210524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tr-TR" dirty="0" smtClean="0"/>
              <a:t>KURUM İÇİ</a:t>
            </a:r>
            <a:endParaRPr lang="tr-TR" dirty="0"/>
          </a:p>
        </p:txBody>
      </p:sp>
      <p:cxnSp>
        <p:nvCxnSpPr>
          <p:cNvPr id="10" name="Düz Bağlayıcı 9"/>
          <p:cNvCxnSpPr>
            <a:stCxn id="2" idx="2"/>
          </p:cNvCxnSpPr>
          <p:nvPr/>
        </p:nvCxnSpPr>
        <p:spPr>
          <a:xfrm>
            <a:off x="4572000" y="1417638"/>
            <a:ext cx="0" cy="5179714"/>
          </a:xfrm>
          <a:prstGeom prst="line">
            <a:avLst/>
          </a:prstGeom>
          <a:ln w="3810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etin kutusu 13"/>
          <p:cNvSpPr txBox="1"/>
          <p:nvPr/>
        </p:nvSpPr>
        <p:spPr>
          <a:xfrm>
            <a:off x="2959025" y="1417638"/>
            <a:ext cx="1014765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tr-TR" dirty="0" smtClean="0"/>
              <a:t>OLUMLU</a:t>
            </a:r>
            <a:endParaRPr lang="tr-TR" dirty="0"/>
          </a:p>
        </p:txBody>
      </p:sp>
      <p:sp>
        <p:nvSpPr>
          <p:cNvPr id="15" name="Metin kutusu 14"/>
          <p:cNvSpPr txBox="1"/>
          <p:nvPr/>
        </p:nvSpPr>
        <p:spPr>
          <a:xfrm>
            <a:off x="5004048" y="1417638"/>
            <a:ext cx="1135119" cy="369332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tr-TR" dirty="0" smtClean="0"/>
              <a:t>OLUMSUZ</a:t>
            </a:r>
            <a:endParaRPr lang="tr-TR" dirty="0"/>
          </a:p>
        </p:txBody>
      </p:sp>
      <p:sp>
        <p:nvSpPr>
          <p:cNvPr id="16" name="Veri Yer Tutucus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979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GZFT (SWOT) ANALİZİ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GZFT analizi incelenen 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kuruluşun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tekniğin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sürecin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veya 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durumun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güçlü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zayıf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yönlerini ve 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dış çevreden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kaynaklanan </a:t>
            </a:r>
            <a:r>
              <a:rPr lang="tr-TR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fırsat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tehditleri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belirlemekte kullanılan bir tekniktir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3" name="Picture 2" descr="http://www.ibd.bg/uploads/5/2/52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573016"/>
            <a:ext cx="2236806" cy="2181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12" name="Slayt Numarası Yer Tutucus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07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GZFT</a:t>
            </a:r>
            <a:r>
              <a:rPr lang="tr-TR" dirty="0" smtClean="0"/>
              <a:t> (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SWOT</a:t>
            </a:r>
            <a:r>
              <a:rPr lang="tr-TR" dirty="0" smtClean="0"/>
              <a:t>)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ANALİZİ</a:t>
            </a:r>
            <a:endParaRPr lang="tr-T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b="1" u="sng" dirty="0" smtClean="0">
                <a:latin typeface="Times New Roman" pitchFamily="18" charset="0"/>
                <a:cs typeface="Times New Roman" pitchFamily="18" charset="0"/>
              </a:rPr>
              <a:t>AMAÇ;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İç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ve dış etkenleri dikkate alarak, var olan </a:t>
            </a:r>
            <a:r>
              <a:rPr lang="tr-T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güçlü yönler 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fırsatlar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dan en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üst düzeyde yararlanacak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tehdit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lerin ve </a:t>
            </a:r>
            <a:r>
              <a:rPr lang="tr-TR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zayıf yan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ların etkisini 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en aza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indirecek 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plan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stratejiler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 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  geliştirmektir</a:t>
            </a:r>
            <a:r>
              <a:rPr lang="tr-TR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Picture 2" descr="http://turizm.bakka.gov.tr/Doc/Dosya/gzft_94175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365104"/>
            <a:ext cx="2830718" cy="1958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03.06.2013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SÜREKLİ İYİLEŞTİRME KOORDİNATÖRLÜĞÜ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578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</TotalTime>
  <Words>1203</Words>
  <Application>Microsoft Office PowerPoint</Application>
  <PresentationFormat>Ekran Gösterisi (4:3)</PresentationFormat>
  <Paragraphs>295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5" baseType="lpstr">
      <vt:lpstr>Ofis Teması</vt:lpstr>
      <vt:lpstr>DURUM ANALİZİ</vt:lpstr>
      <vt:lpstr>SUNUM İÇERİĞİ</vt:lpstr>
      <vt:lpstr>DURUM ANALİZİ</vt:lpstr>
      <vt:lpstr>DURUM ANALİZİ YÖNTEMLERİ?</vt:lpstr>
      <vt:lpstr>ÇEVRE NEDİR?</vt:lpstr>
      <vt:lpstr>ÇEVRE ANALİZİ</vt:lpstr>
      <vt:lpstr>GZFT (SWOT) ANALİZİ</vt:lpstr>
      <vt:lpstr>GZFT (SWOT) ANALİZİ</vt:lpstr>
      <vt:lpstr>GZFT (SWOT) ANALİZİ</vt:lpstr>
      <vt:lpstr>GZFT (SWOT) ANALİZİ</vt:lpstr>
      <vt:lpstr>«G» GÜÇLÜ YANLAR</vt:lpstr>
      <vt:lpstr>«Z» ZAYIF YANLAR</vt:lpstr>
      <vt:lpstr>«F» FIRSATLAR</vt:lpstr>
      <vt:lpstr>«T» TEHDİTLER</vt:lpstr>
      <vt:lpstr>GZFT ANALİZİ NASIL YAPILIR</vt:lpstr>
      <vt:lpstr>PAYDAŞ ANALİZİ</vt:lpstr>
      <vt:lpstr>KİLİT BAŞARI FAKTÖRLERİNİN BELİRLENMESİ</vt:lpstr>
      <vt:lpstr>BEYİN FIRTINASI TEKNİĞİ</vt:lpstr>
      <vt:lpstr>BEYİN FIRTINASI TEKNİĞİ Dikkat Edilmesi Gereken Noktalar</vt:lpstr>
      <vt:lpstr>BEYİN FIRTINASI TEKNİĞİ Dikkat Edilmesi Gereken Noktalar</vt:lpstr>
      <vt:lpstr>GELECEĞE BAKIŞ </vt:lpstr>
      <vt:lpstr>GELECEĞE BAKIŞ </vt:lpstr>
      <vt:lpstr>ÖRGÜTTE HEDEFLER SİSTEMİ</vt:lpstr>
      <vt:lpstr>ÖLÇEMEZSEN KONTROL EDEMEZSİN KONTROL EDEMEZSEN YÖNETEMEZSİN E. DEMİNG</vt:lpstr>
      <vt:lpstr>TEMEL TANIMLAR</vt:lpstr>
      <vt:lpstr>MİSYON BİLDİRİMİ İÇİN CEVAPLANMASI GEREKEN SORULAR</vt:lpstr>
      <vt:lpstr>VİZYON BİLDİRİMİ İÇİN CEVAPLANMASI GEREKEN SORULAR</vt:lpstr>
      <vt:lpstr>TEMEL DEĞERLER İÇİN CEVAPLANMASI GEREKEN SORULAR</vt:lpstr>
      <vt:lpstr>DÜZCE ÜNİVERSİTESİ 2015-2019 STRATEJİK PLANI YOL HARİTASI</vt:lpstr>
      <vt:lpstr>STRATEJİK PLAN YOL HARİTASI-I</vt:lpstr>
      <vt:lpstr>STRATEJİK PLAN YOL HARİTASI-II</vt:lpstr>
      <vt:lpstr>STRATEJİK PLAN YOL HARİTASI-III</vt:lpstr>
      <vt:lpstr>STRATEJİK PLAN YOL HARİTASI-III</vt:lpstr>
      <vt:lpstr>TEŞEKKÜRLER….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DURUM ANALİZİ</dc:title>
  <dc:creator>DU12-001</dc:creator>
  <cp:lastModifiedBy>fuj</cp:lastModifiedBy>
  <cp:revision>39</cp:revision>
  <dcterms:created xsi:type="dcterms:W3CDTF">2013-05-31T10:45:35Z</dcterms:created>
  <dcterms:modified xsi:type="dcterms:W3CDTF">2013-06-12T12:22:31Z</dcterms:modified>
</cp:coreProperties>
</file>